
<file path=[Content_Types].xml><?xml version="1.0" encoding="utf-8"?>
<Types xmlns="http://schemas.openxmlformats.org/package/2006/content-types">
  <Default Extension="mp3" ContentType="audio/mpeg"/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282" r:id="rId2"/>
    <p:sldId id="3283" r:id="rId3"/>
    <p:sldId id="3287" r:id="rId4"/>
    <p:sldId id="3290" r:id="rId5"/>
    <p:sldId id="3295" r:id="rId6"/>
    <p:sldId id="3423" r:id="rId7"/>
    <p:sldId id="3424" r:id="rId8"/>
    <p:sldId id="3294" r:id="rId9"/>
    <p:sldId id="3296" r:id="rId10"/>
    <p:sldId id="3501" r:id="rId11"/>
    <p:sldId id="3300" r:id="rId12"/>
    <p:sldId id="3302" r:id="rId13"/>
    <p:sldId id="3304" r:id="rId14"/>
    <p:sldId id="3307" r:id="rId15"/>
    <p:sldId id="3308" r:id="rId16"/>
    <p:sldId id="3309" r:id="rId17"/>
    <p:sldId id="3310" r:id="rId18"/>
    <p:sldId id="3313" r:id="rId19"/>
    <p:sldId id="3306" r:id="rId20"/>
    <p:sldId id="3316" r:id="rId21"/>
    <p:sldId id="3315" r:id="rId22"/>
    <p:sldId id="3317" r:id="rId23"/>
    <p:sldId id="3319" r:id="rId24"/>
    <p:sldId id="3327" r:id="rId25"/>
    <p:sldId id="3329" r:id="rId26"/>
    <p:sldId id="3333" r:id="rId27"/>
    <p:sldId id="3293" r:id="rId28"/>
    <p:sldId id="3661" r:id="rId29"/>
    <p:sldId id="3662" r:id="rId30"/>
    <p:sldId id="3341" r:id="rId31"/>
    <p:sldId id="3376" r:id="rId32"/>
    <p:sldId id="3375" r:id="rId33"/>
    <p:sldId id="3373" r:id="rId34"/>
    <p:sldId id="3377" r:id="rId35"/>
    <p:sldId id="3378" r:id="rId36"/>
    <p:sldId id="3379" r:id="rId37"/>
    <p:sldId id="3380" r:id="rId38"/>
    <p:sldId id="3499" r:id="rId39"/>
    <p:sldId id="3381" r:id="rId40"/>
    <p:sldId id="3382" r:id="rId41"/>
    <p:sldId id="3663" r:id="rId42"/>
    <p:sldId id="3384" r:id="rId43"/>
    <p:sldId id="3386" r:id="rId44"/>
    <p:sldId id="3387" r:id="rId45"/>
    <p:sldId id="3665" r:id="rId46"/>
    <p:sldId id="3664" r:id="rId47"/>
    <p:sldId id="3389" r:id="rId48"/>
    <p:sldId id="3390" r:id="rId49"/>
    <p:sldId id="3391" r:id="rId50"/>
    <p:sldId id="3392" r:id="rId51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0">
          <p15:clr>
            <a:srgbClr val="A4A3A4"/>
          </p15:clr>
        </p15:guide>
        <p15:guide id="4" pos="376" userDrawn="1">
          <p15:clr>
            <a:srgbClr val="A4A3A4"/>
          </p15:clr>
        </p15:guide>
        <p15:guide id="6" pos="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FE0"/>
    <a:srgbClr val="F8D5AE"/>
    <a:srgbClr val="9D3979"/>
    <a:srgbClr val="66465D"/>
    <a:srgbClr val="6B2753"/>
    <a:srgbClr val="F0E9E4"/>
    <a:srgbClr val="F8E4DC"/>
    <a:srgbClr val="B0A7B5"/>
    <a:srgbClr val="D6D7E0"/>
    <a:srgbClr val="EDE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0" autoAdjust="0"/>
    <p:restoredTop sz="92986" autoAdjust="0"/>
  </p:normalViewPr>
  <p:slideViewPr>
    <p:cSldViewPr>
      <p:cViewPr varScale="1">
        <p:scale>
          <a:sx n="81" d="100"/>
          <a:sy n="81" d="100"/>
        </p:scale>
        <p:origin x="763" y="62"/>
      </p:cViewPr>
      <p:guideLst>
        <p:guide orient="horz" pos="328"/>
        <p:guide orient="horz" pos="4183"/>
        <p:guide pos="4050"/>
        <p:guide pos="376"/>
        <p:guide pos="784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2023/02/23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248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2023/02/23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9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21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15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49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98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8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12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52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822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539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99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26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29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338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054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391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770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984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10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15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003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9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44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464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79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065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93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493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87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124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760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098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88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5195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60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797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4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33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41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87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2023/02/23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97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2023/02/23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14.png"/><Relationship Id="rId3" Type="http://schemas.openxmlformats.org/officeDocument/2006/relationships/tags" Target="../tags/tag3.xml"/><Relationship Id="rId21" Type="http://schemas.openxmlformats.org/officeDocument/2006/relationships/tags" Target="../tags/tag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3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5.xml"/><Relationship Id="rId10" Type="http://schemas.openxmlformats.org/officeDocument/2006/relationships/tags" Target="../tags/tag10.xml"/><Relationship Id="rId19" Type="http://schemas.openxmlformats.org/officeDocument/2006/relationships/tags" Target="../tags/tag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2.png"/><Relationship Id="rId27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10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10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51.png"/><Relationship Id="rId3" Type="http://schemas.openxmlformats.org/officeDocument/2006/relationships/tags" Target="../tags/tag54.xml"/><Relationship Id="rId21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56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image" Target="../media/image43.png"/><Relationship Id="rId29" Type="http://schemas.openxmlformats.org/officeDocument/2006/relationships/image" Target="../media/image10.tmp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image" Target="../media/image50.png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55.xml"/><Relationship Id="rId28" Type="http://schemas.openxmlformats.org/officeDocument/2006/relationships/image" Target="../media/image52.png"/><Relationship Id="rId10" Type="http://schemas.openxmlformats.org/officeDocument/2006/relationships/tags" Target="../tags/tag61.xml"/><Relationship Id="rId19" Type="http://schemas.openxmlformats.org/officeDocument/2006/relationships/tags" Target="../tags/tag53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image" Target="../media/image49.png"/><Relationship Id="rId27" Type="http://schemas.openxmlformats.org/officeDocument/2006/relationships/tags" Target="../tags/tag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0.png"/><Relationship Id="rId5" Type="http://schemas.openxmlformats.org/officeDocument/2006/relationships/image" Target="../media/image56.png"/><Relationship Id="rId4" Type="http://schemas.openxmlformats.org/officeDocument/2006/relationships/image" Target="../media/image3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21.png"/><Relationship Id="rId4" Type="http://schemas.openxmlformats.org/officeDocument/2006/relationships/image" Target="../media/image6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71.png"/><Relationship Id="rId4" Type="http://schemas.openxmlformats.org/officeDocument/2006/relationships/image" Target="../media/image7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1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586140" y="3508620"/>
            <a:ext cx="1251048" cy="15589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D3904F"/>
              </a:clrFrom>
              <a:clrTo>
                <a:srgbClr val="D3904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39" y="-1742639"/>
            <a:ext cx="5511766" cy="7796481"/>
          </a:xfrm>
          <a:prstGeom prst="rect">
            <a:avLst/>
          </a:prstGeom>
          <a:blipFill dpi="0" rotWithShape="1">
            <a:blip r:embed="rId8">
              <a:alphaModFix amt="79000"/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2" name="动感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24575" y="-826234"/>
            <a:ext cx="609600" cy="60960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-195361" y="3400301"/>
            <a:ext cx="7116445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5400" b="1" dirty="0">
                <a:solidFill>
                  <a:srgbClr val="5E316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第五章  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5400" b="1" dirty="0">
                <a:solidFill>
                  <a:srgbClr val="5E316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计算机控制技术</a:t>
            </a:r>
          </a:p>
        </p:txBody>
      </p:sp>
      <p:sp>
        <p:nvSpPr>
          <p:cNvPr id="10" name="文本框 8"/>
          <p:cNvSpPr txBox="1"/>
          <p:nvPr/>
        </p:nvSpPr>
        <p:spPr>
          <a:xfrm>
            <a:off x="1892871" y="5776565"/>
            <a:ext cx="454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33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《机电一体化技术与系统》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8EF247-D79E-4603-BED2-1BC5B806A57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86157" y="669690"/>
            <a:ext cx="10286436" cy="226020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设有模拟信号（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0-10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V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，采用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位转换器进行转换，则其量化误差为：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733E5C-1E8B-4713-A4C3-A6A232DEC1D9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71962" y="2938265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4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± </m:t>
                      </m:r>
                      <m:f>
                        <m:fPr>
                          <m:ctrlP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733E5C-1E8B-4713-A4C3-A6A232DEC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2571962" y="2938265"/>
                <a:ext cx="9000631" cy="678061"/>
              </a:xfrm>
              <a:prstGeom prst="rect">
                <a:avLst/>
              </a:prstGeom>
              <a:blipFill>
                <a:blip r:embed="rId20"/>
                <a:stretch>
                  <a:fillRect t="-11111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B1BCD9-BEF5-4395-ABCC-9E9205A021B8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71962" y="3842346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4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± </m:t>
                      </m:r>
                      <m:f>
                        <m:fPr>
                          <m:ctrlP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11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B1BCD9-BEF5-4395-ABCC-9E9205A0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571962" y="3842346"/>
                <a:ext cx="9000631" cy="678061"/>
              </a:xfrm>
              <a:prstGeom prst="rect">
                <a:avLst/>
              </a:prstGeom>
              <a:blipFill>
                <a:blip r:embed="rId22"/>
                <a:stretch>
                  <a:fillRect t="-10909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897F18-A4E2-48D9-B1BD-AF577E5E7BE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571962" y="4746427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4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± </m:t>
                      </m:r>
                      <m:f>
                        <m:fPr>
                          <m:ctrlP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897F18-A4E2-48D9-B1BD-AF577E5E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571962" y="4746427"/>
                <a:ext cx="9000631" cy="678061"/>
              </a:xfrm>
              <a:prstGeom prst="rect">
                <a:avLst/>
              </a:prstGeom>
              <a:blipFill>
                <a:blip r:embed="rId24"/>
                <a:stretch>
                  <a:fillRect t="-9091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C4702A-47F7-4C1D-95DF-116B851A2AA7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571962" y="5650509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4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±</m:t>
                      </m:r>
                      <m:f>
                        <m:fPr>
                          <m:ctrlP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13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C4702A-47F7-4C1D-95DF-116B851A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571962" y="5650509"/>
                <a:ext cx="9000631" cy="678061"/>
              </a:xfrm>
              <a:prstGeom prst="rect">
                <a:avLst/>
              </a:prstGeom>
              <a:blipFill>
                <a:blip r:embed="rId26"/>
                <a:stretch>
                  <a:fillRect t="-9091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27931629-3EDA-4157-8529-70F2EDD9C9F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657835" y="3006070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4620FDD-895C-4721-9AE6-FEDF1C44E2D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57835" y="3910151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530FECC-1888-49A2-AB1F-9887D7120A6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657835" y="4814232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F319C3-E90B-4E18-90A7-2B190908046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657835" y="5718314"/>
            <a:ext cx="542449" cy="542449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E9942B-B6BE-4F66-AEB9-696D3217E47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402798" y="6554590"/>
            <a:ext cx="1627346" cy="433959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5A19B6-4100-4F42-9CA2-606A1D72F39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858044" cy="669690"/>
            <a:chOff x="-335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23354067-FC5F-4562-B0CF-5EBCF930DD7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335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45B82F84-A899-4EEA-8102-44194E6A32B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335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8CC9A987-F95C-4038-A554-BFD2A33A8C0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40508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42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8DB5658-542A-481B-8836-AC14D4BC982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00718" y="10356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CAEB1E-B302-4C7A-A710-17A2A3D6C7D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810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938957" y="732324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1.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直接数字控制系统</a:t>
            </a: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(DDC)</a:t>
            </a:r>
            <a:endParaRPr lang="zh-CN" altLang="en-US" sz="25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65826" y="1433611"/>
            <a:ext cx="10576117" cy="25903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这类系统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中计算机的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运算和处理结果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直接输出作用于</a:t>
            </a:r>
            <a:r>
              <a:rPr lang="zh-CN" altLang="en-US" sz="2100" b="1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被控对象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，故称为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直接数字控制系统</a:t>
            </a:r>
            <a:r>
              <a:rPr lang="en-US" altLang="zh-CN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DDC(Direct Digital Control)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。直接数字控制系统的构成如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</a:t>
            </a:r>
            <a:r>
              <a:rPr lang="en-US" altLang="zh-CN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系统中计算机参与闭环控制，不仅完全取代模拟调节器，实现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多回路的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PID(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比例、积分、微分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，而且只要改变程序就可以实现复杂的控制规律，如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纯滞后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自适应系统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解耦控制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最优控制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是一个最典型的应用形式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，它在工业控制中得到广泛应用。</a:t>
            </a:r>
          </a:p>
        </p:txBody>
      </p:sp>
      <p:pic>
        <p:nvPicPr>
          <p:cNvPr id="13" name="5z4.jpg" descr="id:2147484449;FounderCES">
            <a:extLst>
              <a:ext uri="{FF2B5EF4-FFF2-40B4-BE49-F238E27FC236}">
                <a16:creationId xmlns:a16="http://schemas.microsoft.com/office/drawing/2014/main" id="{4295BE2D-6382-4A78-886B-2CEAA3B7B43C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999" y="4264397"/>
            <a:ext cx="6736349" cy="1677321"/>
          </a:xfrm>
          <a:prstGeom prst="rect">
            <a:avLst/>
          </a:prstGeom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id="{63457E61-429D-4B9D-91B3-F7AA2E1D8D46}"/>
              </a:ext>
            </a:extLst>
          </p:cNvPr>
          <p:cNvSpPr txBox="1"/>
          <p:nvPr/>
        </p:nvSpPr>
        <p:spPr>
          <a:xfrm>
            <a:off x="4348344" y="6208613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 </a:t>
            </a:r>
            <a:r>
              <a:rPr lang="en-US" altLang="zh-CN" sz="1500" b="1" dirty="0">
                <a:latin typeface="+mn-ea"/>
              </a:rPr>
              <a:t>5-4 </a:t>
            </a:r>
            <a:r>
              <a:rPr lang="zh-CN" altLang="en-US" sz="1500" b="1" dirty="0">
                <a:latin typeface="+mn-ea"/>
              </a:rPr>
              <a:t>直接数字控制系统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1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938957" y="732324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监督控制系统</a:t>
            </a: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(SCC)</a:t>
            </a:r>
            <a:endParaRPr lang="zh-CN" altLang="en-US" sz="25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38957" y="1639012"/>
            <a:ext cx="5607565" cy="495678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所谓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监督控制系统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(Supervisory Computer Control)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就是根据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原始的生产工艺信息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现场检测信息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按照描述生产过程的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数字模型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，计算出生产过程的最优设置值。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输入给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系统或连续控制系统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SCC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原理框图如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5-5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SCC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系统的输出值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不直接控制执行机构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，而是给出下一级的最佳给定值。因此是较高一级的控制。它的任务是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着重于控制规律的修正与实现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最优控制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自适应控制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等，实际上它是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操作指导系统与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系统的综合与发展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5z5.jpg" descr="id:2147484463;FounderCES">
            <a:extLst>
              <a:ext uri="{FF2B5EF4-FFF2-40B4-BE49-F238E27FC236}">
                <a16:creationId xmlns:a16="http://schemas.microsoft.com/office/drawing/2014/main" id="{995215C7-B8FE-44ED-BEB7-A99288509F1B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8030" y="2278033"/>
            <a:ext cx="4803394" cy="1775788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85692BF0-F712-4627-A984-BB4276A06508}"/>
              </a:ext>
            </a:extLst>
          </p:cNvPr>
          <p:cNvSpPr txBox="1"/>
          <p:nvPr/>
        </p:nvSpPr>
        <p:spPr>
          <a:xfrm>
            <a:off x="8301583" y="4921060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5-5</a:t>
            </a:r>
            <a:r>
              <a:rPr lang="zh-CN" altLang="en-US" sz="1500" b="1" dirty="0">
                <a:latin typeface="+mn-ea"/>
              </a:rPr>
              <a:t>　监督计算机控制系统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79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466130" y="1335461"/>
            <a:ext cx="6471661" cy="549885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随着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科学技术的发展，工业生产过程规模的扩大，综合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要求的提高。人们研制出以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多台微型机为基础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分布式控制系统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DCS(Distributed Control Systems)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所示。分布式控制系统综合了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通信技术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，采用多层分级的结构形成，从下而上分为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控制管理级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生产管理级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经营管理级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。每级用一台或多台计算机，级间连接通过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数据通信总线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分散控制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集中操作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分级管理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分而自治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的原则。其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安全可靠性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通用灵活性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、具有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最优控制性能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综合管理能力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，为计算机控制开创了新方法。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86065E59-1CCF-407E-B011-7BA5BCC3B8E8}"/>
              </a:ext>
            </a:extLst>
          </p:cNvPr>
          <p:cNvSpPr txBox="1"/>
          <p:nvPr/>
        </p:nvSpPr>
        <p:spPr>
          <a:xfrm>
            <a:off x="426950" y="655866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3.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分布式控制系统</a:t>
            </a: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(DCS)</a:t>
            </a:r>
            <a:endParaRPr lang="zh-CN" altLang="en-US" sz="25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5z6.jpg" descr="id:2147484477;FounderCES">
            <a:extLst>
              <a:ext uri="{FF2B5EF4-FFF2-40B4-BE49-F238E27FC236}">
                <a16:creationId xmlns:a16="http://schemas.microsoft.com/office/drawing/2014/main" id="{D3E70423-CA63-44E3-9600-C3AC0A08DF67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5519" y="2009064"/>
            <a:ext cx="3973042" cy="3073944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537C3792-12A7-46F7-A5BE-0180059E26CB}"/>
              </a:ext>
            </a:extLst>
          </p:cNvPr>
          <p:cNvSpPr txBox="1"/>
          <p:nvPr/>
        </p:nvSpPr>
        <p:spPr>
          <a:xfrm>
            <a:off x="8589615" y="5321432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5-6</a:t>
            </a:r>
            <a:r>
              <a:rPr lang="zh-CN" altLang="en-US" sz="1500" b="1" dirty="0">
                <a:latin typeface="+mn-ea"/>
              </a:rPr>
              <a:t>　分布式控制系统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366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0115" y="2392189"/>
            <a:ext cx="10469102" cy="259036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实质上就是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结合，对机械和过程进行控制的一门技术。现代化的生产系统具有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多变量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时变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的特点，应用经典控制理论已不能满足现代化的工业生产要求。应用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现代控制理论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，再加上计算机的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快速运算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强大的信息储存能力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以及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逻辑判断能力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，使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能解决通常自动控制技术所不能解决的问题，使生产过程达到优异的性能指标。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三、计算机控制技术的发展方向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835555" y="1400589"/>
            <a:ext cx="10469102" cy="501410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的发展与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的发展有着密切的联系。近年来，计算机技术出现了惊人的飞跃，计算机的性能不断完善，可靠性不断提高，成本不断降低，从而推动了计算机控制系统的发展。在计算机控制系统中出现了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统一总线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功能模块结构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集散系统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等控制形成。大量新型接口和专用芯片不断涌现，软件的日益完善和丰富，大大扩大了工业控制计算机的功能，这为推进计算机系统的发展创造了有力的条件。作为汁算机控制的主要控制策略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，分为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经典控制理论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现代控制理论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。经典控制理论主要分析单输入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单输出的系统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。现代控制理论可以分析多输入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多输出的系统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，可实现最优控制、自适应控制等复杂控制。还有各种新的控制策略，如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专家控制系统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模糊控制系统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等智能控制系统。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这不仅成为控制理论的发展趋势，也是计算机控制技术的发展方向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6113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589" y="69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8157567" y="2768139"/>
            <a:ext cx="463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计算机控制系统的接口技术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0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12" grpId="0" animBg="1"/>
      <p:bldP spid="13" grpId="0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8E880231-7021-4421-BDBE-DD8719233BBC}"/>
              </a:ext>
            </a:extLst>
          </p:cNvPr>
          <p:cNvSpPr/>
          <p:nvPr/>
        </p:nvSpPr>
        <p:spPr>
          <a:xfrm>
            <a:off x="740743" y="1295675"/>
            <a:ext cx="10694185" cy="4408882"/>
          </a:xfrm>
          <a:prstGeom prst="snip2DiagRect">
            <a:avLst>
              <a:gd name="adj1" fmla="val 0"/>
              <a:gd name="adj2" fmla="val 11565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209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65826" y="1433611"/>
            <a:ext cx="10469102" cy="404460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中，从计算机的角度来看，除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外的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硬设备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，都统称为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外围设备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。接口技术是研究主机与外围设备交换的技术，它在计算机控制系统中占有相当重要的地位，外界的信息是多种多样的，有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电流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压力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速度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频率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温度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湿度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各种物理量，计算机控制系统在实际工作时，通过检测通道的接口对这些量加以检测，经过计算机判断后，将计算结果及控制信号输出到控制通道的接口，对被控对象加以控制。此外，为了方便操作人员与计算机的联系，并及时了解系统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的工作状态，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中还应包括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人机通道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的接口。对于多台计算机同时工作的计算机控制系统，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为了便于整体控制及资源共享，各个系统间应当有系统间通道接口。</a:t>
            </a:r>
          </a:p>
        </p:txBody>
      </p:sp>
    </p:spTree>
    <p:extLst>
      <p:ext uri="{BB962C8B-B14F-4D97-AF65-F5344CB8AC3E}">
        <p14:creationId xmlns:p14="http://schemas.microsoft.com/office/powerpoint/2010/main" val="2619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1682" y="2176165"/>
            <a:ext cx="10469102" cy="355986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并行接口传输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的是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开关量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数字量一般指以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位二进制形式所表示的数字信号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，例如来自数字电压表的数据。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开关量指只有两个状态的信号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，如开关的合与断。开关量只用一位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二进制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就可表示，字长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位的微机一次可以输入输出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个这样的开关量。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接口电路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处于运行速度快的微处理器与运行速度比较慢的外设之间，它的一个重要功能就是能使它们在速率上匹配，正确地传送数据。有多种方法可以解决这个问题，通常使用的方法有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无条件传送、查询式传送和中断传送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一、 并行输入</a:t>
            </a:r>
            <a:r>
              <a:rPr lang="en-US" altLang="zh-CN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/</a:t>
            </a:r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输出接口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4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1079599" y="776525"/>
            <a:ext cx="8985721" cy="58430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1.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无条件传送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1172791" y="2094570"/>
            <a:ext cx="4986362" cy="34906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微机应用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中，有些场合，微机与外设间几乎不需有任何的同步，即输出口永远可以立即发送微机送来的信息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可以随时通过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输入口读取外设的信息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。这种场合可采用无条件传送，输入输出接口电路如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所示。它由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输入缓冲器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输出锁存器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译码电路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三部分组成。</a:t>
            </a:r>
          </a:p>
        </p:txBody>
      </p:sp>
      <p:pic>
        <p:nvPicPr>
          <p:cNvPr id="10" name="5z7.jpg" descr="id:2147484491;FounderCES">
            <a:extLst>
              <a:ext uri="{FF2B5EF4-FFF2-40B4-BE49-F238E27FC236}">
                <a16:creationId xmlns:a16="http://schemas.microsoft.com/office/drawing/2014/main" id="{48F7064F-7D29-45A9-ACBB-4936B139C9A2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6715" y="1664640"/>
            <a:ext cx="3777727" cy="2777452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D2C58E05-EDE7-4C7F-9250-3D21568587C9}"/>
              </a:ext>
            </a:extLst>
          </p:cNvPr>
          <p:cNvSpPr txBox="1"/>
          <p:nvPr/>
        </p:nvSpPr>
        <p:spPr>
          <a:xfrm>
            <a:off x="7869535" y="5082150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5-7</a:t>
            </a:r>
            <a:r>
              <a:rPr lang="zh-CN" altLang="en-US" sz="1500" b="1" dirty="0">
                <a:latin typeface="+mn-ea"/>
              </a:rPr>
              <a:t>　无条件传递的输入输出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337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0663" y="-15032"/>
            <a:ext cx="12805818" cy="7247682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2"/>
            <a:ext cx="9507546" cy="7249582"/>
          </a:xfrm>
          <a:prstGeom prst="rtTriangle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4403250" y="2056974"/>
            <a:ext cx="2031325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概　　述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2787231" y="2096765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</a:p>
        </p:txBody>
      </p:sp>
      <p:sp>
        <p:nvSpPr>
          <p:cNvPr id="46" name="矩形 45"/>
          <p:cNvSpPr/>
          <p:nvPr/>
        </p:nvSpPr>
        <p:spPr>
          <a:xfrm>
            <a:off x="5564016" y="2968253"/>
            <a:ext cx="5724644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计算机控制系统的接口技术</a:t>
            </a:r>
          </a:p>
        </p:txBody>
      </p:sp>
      <p:sp>
        <p:nvSpPr>
          <p:cNvPr id="47" name="圆角矩形 46"/>
          <p:cNvSpPr/>
          <p:nvPr/>
        </p:nvSpPr>
        <p:spPr bwMode="auto">
          <a:xfrm>
            <a:off x="4006280" y="3011052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</a:p>
        </p:txBody>
      </p:sp>
      <p:sp>
        <p:nvSpPr>
          <p:cNvPr id="48" name="矩形 47"/>
          <p:cNvSpPr/>
          <p:nvPr/>
        </p:nvSpPr>
        <p:spPr>
          <a:xfrm>
            <a:off x="6515589" y="3953419"/>
            <a:ext cx="4339650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工业控制计算机简介</a:t>
            </a:r>
          </a:p>
        </p:txBody>
      </p:sp>
      <p:sp>
        <p:nvSpPr>
          <p:cNvPr id="49" name="圆角矩形 48"/>
          <p:cNvSpPr/>
          <p:nvPr/>
        </p:nvSpPr>
        <p:spPr bwMode="auto">
          <a:xfrm>
            <a:off x="5133901" y="3986292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</a:p>
        </p:txBody>
      </p:sp>
      <p:sp>
        <p:nvSpPr>
          <p:cNvPr id="50" name="矩形 49"/>
          <p:cNvSpPr/>
          <p:nvPr/>
        </p:nvSpPr>
        <p:spPr>
          <a:xfrm>
            <a:off x="8053615" y="4984477"/>
            <a:ext cx="3416320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计算机控制算法</a:t>
            </a:r>
          </a:p>
        </p:txBody>
      </p:sp>
      <p:sp>
        <p:nvSpPr>
          <p:cNvPr id="51" name="圆角矩形 50"/>
          <p:cNvSpPr/>
          <p:nvPr/>
        </p:nvSpPr>
        <p:spPr bwMode="auto">
          <a:xfrm>
            <a:off x="6551046" y="4961531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395760" y="371273"/>
            <a:ext cx="2850081" cy="830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r>
              <a:rPr lang="en-US" altLang="zh-CN" sz="4000" b="1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2000" b="1" cap="all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2000" b="1" cap="all" dirty="0">
              <a:solidFill>
                <a:schemeClr val="bg1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D5D5BCF1-402D-4521-9EFB-7DB20E6E175C}"/>
              </a:ext>
            </a:extLst>
          </p:cNvPr>
          <p:cNvSpPr/>
          <p:nvPr/>
        </p:nvSpPr>
        <p:spPr>
          <a:xfrm>
            <a:off x="1388815" y="4363095"/>
            <a:ext cx="3240360" cy="1413470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FAF28011-411A-46A3-8ED9-637C219F453C}"/>
              </a:ext>
            </a:extLst>
          </p:cNvPr>
          <p:cNvSpPr/>
          <p:nvPr/>
        </p:nvSpPr>
        <p:spPr>
          <a:xfrm>
            <a:off x="1370590" y="2576076"/>
            <a:ext cx="2808312" cy="93610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380703" y="798318"/>
            <a:ext cx="10469102" cy="598360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输入缓冲器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在外设信息与数据总线之间起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隔离缓冲作用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。在执行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指令周期，产生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IOR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及片选信号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CSI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，则被测外设的信息通过缓冲器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三态门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送到微机的数据总线，然后装入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。设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片口地址为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Port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，可用如下指令来完成取数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输出锁存器锁存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送来的信息。驱动此电路可用如下指令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表示要输出的量。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47DB201-7401-4F87-9EE5-C72DC0415DD8}"/>
              </a:ext>
            </a:extLst>
          </p:cNvPr>
          <p:cNvSpPr txBox="1"/>
          <p:nvPr/>
        </p:nvSpPr>
        <p:spPr>
          <a:xfrm>
            <a:off x="884759" y="2510693"/>
            <a:ext cx="3659917" cy="106687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　   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Port1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	AL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DX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4694E75-E3A6-44A1-8340-A9151CBC06F2}"/>
              </a:ext>
            </a:extLst>
          </p:cNvPr>
          <p:cNvSpPr txBox="1"/>
          <p:nvPr/>
        </p:nvSpPr>
        <p:spPr>
          <a:xfrm>
            <a:off x="956767" y="4336405"/>
            <a:ext cx="3741656" cy="155161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	AL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DATA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	DX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Port2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	DX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AL</a:t>
            </a:r>
          </a:p>
        </p:txBody>
      </p:sp>
    </p:spTree>
    <p:extLst>
      <p:ext uri="{BB962C8B-B14F-4D97-AF65-F5344CB8AC3E}">
        <p14:creationId xmlns:p14="http://schemas.microsoft.com/office/powerpoint/2010/main" val="25275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938957" y="732324"/>
            <a:ext cx="8985721" cy="58430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查询式传送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55004" y="1514553"/>
            <a:ext cx="5544616" cy="50141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所有的输入输出设备随时都可以同计算机进行输入或输出操作，为了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取得协调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，经常采用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微机查询输入输出设备的某种标志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，如代表忙或不忙，准备好或未准备好等信息，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以决定是否进行数据传输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表示了一种标志位，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读取输入设备的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READY/BUSY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Do=1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时，便可以打开三态门缓冲器，将数据取走，并同时使用三态门输出允许的信号，将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READY/BUSY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信号清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零，以使其再一次准备数据，重复上述过程。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5z8.jpg" descr="id:2147484505;FounderCES">
            <a:extLst>
              <a:ext uri="{FF2B5EF4-FFF2-40B4-BE49-F238E27FC236}">
                <a16:creationId xmlns:a16="http://schemas.microsoft.com/office/drawing/2014/main" id="{2F363D4C-6F12-459C-9BDD-8B720D087BDA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1463" y="2205462"/>
            <a:ext cx="4032448" cy="2536059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F93B2E14-0E5D-4BC0-8F5E-C9AD7D0EF6CC}"/>
              </a:ext>
            </a:extLst>
          </p:cNvPr>
          <p:cNvSpPr txBox="1"/>
          <p:nvPr/>
        </p:nvSpPr>
        <p:spPr>
          <a:xfrm>
            <a:off x="7749205" y="5025874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5-7</a:t>
            </a:r>
            <a:r>
              <a:rPr lang="zh-CN" altLang="en-US" sz="1500" b="1" dirty="0">
                <a:latin typeface="+mn-ea"/>
              </a:rPr>
              <a:t>　无条件传递的输入输出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08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1820863" y="733770"/>
            <a:ext cx="8985721" cy="58430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查询式传送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1316807" y="1496480"/>
            <a:ext cx="10469102" cy="494485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简单的测试程序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LOOP:MOV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　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Port1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	AL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DX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TEST	AL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01H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JNZ	RECEIVE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JMP	LOOP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RECEIVE:MOV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　　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Port2</a:t>
            </a:r>
            <a:endParaRPr lang="en-US" altLang="zh-CN" sz="2100" b="1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	AL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DX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MOV	BUFFER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AL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BUFEER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表示缓冲寄存器。</a:t>
            </a:r>
          </a:p>
        </p:txBody>
      </p:sp>
    </p:spTree>
    <p:extLst>
      <p:ext uri="{BB962C8B-B14F-4D97-AF65-F5344CB8AC3E}">
        <p14:creationId xmlns:p14="http://schemas.microsoft.com/office/powerpoint/2010/main" val="13269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938957" y="833756"/>
            <a:ext cx="8985721" cy="58430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3.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中断式传送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38957" y="1743974"/>
            <a:ext cx="5778450" cy="5014104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查询式传送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浪费微机的时间，为提高微机的运行效率，可用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中断式传送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。当外设准备好时产生中断请求信号，微机响应后，马上去接收其输出的数据。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示出了这种线路，其中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U2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为允许中断寄存器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，当微机允许外设中断时可用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指令将其置成“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状态，这样，外设准备好信号的前沿，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将把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U1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置成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，并通过打开的三态门，成为中断请求信号，以产生硬中断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准备好信号的后沿，将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U1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置成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，以准备下次再产生中断。</a:t>
            </a:r>
          </a:p>
        </p:txBody>
      </p:sp>
      <p:pic>
        <p:nvPicPr>
          <p:cNvPr id="10" name="5z9.jpg" descr="id:2147484512;FounderCES">
            <a:extLst>
              <a:ext uri="{FF2B5EF4-FFF2-40B4-BE49-F238E27FC236}">
                <a16:creationId xmlns:a16="http://schemas.microsoft.com/office/drawing/2014/main" id="{725C752D-DBD6-4741-BFAB-4666258135B8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3471" y="1240061"/>
            <a:ext cx="4464496" cy="4252973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2B9FC176-32A8-4A67-A0BE-7F5B33CA54A1}"/>
              </a:ext>
            </a:extLst>
          </p:cNvPr>
          <p:cNvSpPr txBox="1"/>
          <p:nvPr/>
        </p:nvSpPr>
        <p:spPr>
          <a:xfrm>
            <a:off x="8805639" y="5856939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5-9</a:t>
            </a:r>
            <a:r>
              <a:rPr lang="zh-CN" altLang="en-US" sz="1500" b="1" dirty="0">
                <a:latin typeface="+mn-ea"/>
              </a:rPr>
              <a:t>　中断方式输入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95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一个圆顶角，剪去另一个顶角 1">
            <a:extLst>
              <a:ext uri="{FF2B5EF4-FFF2-40B4-BE49-F238E27FC236}">
                <a16:creationId xmlns:a16="http://schemas.microsoft.com/office/drawing/2014/main" id="{642711AC-6E95-4C91-B2A2-93C6C7ACB77E}"/>
              </a:ext>
            </a:extLst>
          </p:cNvPr>
          <p:cNvSpPr/>
          <p:nvPr/>
        </p:nvSpPr>
        <p:spPr>
          <a:xfrm>
            <a:off x="6069335" y="1792842"/>
            <a:ext cx="6408712" cy="5090088"/>
          </a:xfrm>
          <a:prstGeom prst="snipRoundRect">
            <a:avLst>
              <a:gd name="adj1" fmla="val 16667"/>
              <a:gd name="adj2" fmla="val 106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6069335" y="1868826"/>
            <a:ext cx="6480720" cy="501410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微机控制系统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中，很多被检测和控制的对象用的是模拟量，而微机只能输入输出数字量，这就存在一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个数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(D/A)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(A/D)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转换问题。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是指将数字量转换成模拟量的电路，它由权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电阻网络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参考电压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电子开关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等组成，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典型的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R-2R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原理图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所示。从图中可见，不管电子开关接在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点还是接地，流过每个支路的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上的电流都是固定不变的，从电压端看的输入电阻为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，从参考电源取的总电流为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支路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流经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电阻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的电流依次为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/2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/4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/8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/16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5z14.jpg" descr="id:2147484577;FounderCES">
            <a:extLst>
              <a:ext uri="{FF2B5EF4-FFF2-40B4-BE49-F238E27FC236}">
                <a16:creationId xmlns:a16="http://schemas.microsoft.com/office/drawing/2014/main" id="{74F9960C-9350-4382-85C9-7D37CB44D48A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711" y="2032149"/>
            <a:ext cx="5203628" cy="2890480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73CE7618-290A-4CA0-BC17-F84A18AA12E6}"/>
              </a:ext>
            </a:extLst>
          </p:cNvPr>
          <p:cNvSpPr txBox="1"/>
          <p:nvPr/>
        </p:nvSpPr>
        <p:spPr>
          <a:xfrm>
            <a:off x="1425492" y="5433057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5-14</a:t>
            </a:r>
            <a:r>
              <a:rPr lang="zh-CN" altLang="en-US" sz="1500" b="1" dirty="0">
                <a:latin typeface="+mn-ea"/>
              </a:rPr>
              <a:t>　</a:t>
            </a:r>
            <a:r>
              <a:rPr lang="en-US" altLang="zh-CN" sz="1500" b="1" dirty="0">
                <a:latin typeface="+mn-ea"/>
              </a:rPr>
              <a:t>R-2R</a:t>
            </a:r>
            <a:r>
              <a:rPr lang="zh-CN" altLang="en-US" sz="1500" b="1" dirty="0">
                <a:latin typeface="+mn-ea"/>
              </a:rPr>
              <a:t>网络</a:t>
            </a:r>
            <a:r>
              <a:rPr lang="en-US" altLang="zh-CN" sz="1500" b="1" dirty="0">
                <a:latin typeface="+mn-ea"/>
              </a:rPr>
              <a:t>D/A</a:t>
            </a:r>
            <a:r>
              <a:rPr lang="zh-CN" altLang="en-US" sz="1500" b="1" dirty="0">
                <a:latin typeface="+mn-ea"/>
              </a:rPr>
              <a:t>原理图</a:t>
            </a:r>
          </a:p>
        </p:txBody>
      </p:sp>
      <p:sp>
        <p:nvSpPr>
          <p:cNvPr id="13" name=" 219">
            <a:extLst>
              <a:ext uri="{FF2B5EF4-FFF2-40B4-BE49-F238E27FC236}">
                <a16:creationId xmlns:a16="http://schemas.microsoft.com/office/drawing/2014/main" id="{5039BEAD-CA4F-4260-A669-D4F7EBEA58DC}"/>
              </a:ext>
            </a:extLst>
          </p:cNvPr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2C3DEA86-12A6-4465-A3B8-8A32295E628B}"/>
              </a:ext>
            </a:extLst>
          </p:cNvPr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二、 数</a:t>
            </a:r>
            <a:r>
              <a:rPr lang="en-US" altLang="zh-CN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/</a:t>
            </a:r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模</a:t>
            </a:r>
            <a:r>
              <a:rPr lang="en-US" altLang="zh-CN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(D/A)</a:t>
            </a:r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转换接口</a:t>
            </a:r>
          </a:p>
        </p:txBody>
      </p:sp>
    </p:spTree>
    <p:extLst>
      <p:ext uri="{BB962C8B-B14F-4D97-AF65-F5344CB8AC3E}">
        <p14:creationId xmlns:p14="http://schemas.microsoft.com/office/powerpoint/2010/main" val="323758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1" grpId="0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637255BB-E06B-48C8-95B7-21B685AB8D8F}"/>
              </a:ext>
            </a:extLst>
          </p:cNvPr>
          <p:cNvSpPr/>
          <p:nvPr/>
        </p:nvSpPr>
        <p:spPr>
          <a:xfrm>
            <a:off x="3693071" y="4719159"/>
            <a:ext cx="4752528" cy="913390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AAA4FE00-9542-4070-AF45-7AD72A23307E}"/>
              </a:ext>
            </a:extLst>
          </p:cNvPr>
          <p:cNvSpPr/>
          <p:nvPr/>
        </p:nvSpPr>
        <p:spPr>
          <a:xfrm>
            <a:off x="2900983" y="1672109"/>
            <a:ext cx="5999683" cy="1224136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1100783" y="1024582"/>
            <a:ext cx="10469102" cy="5914351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故输出电压为</a:t>
            </a: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式中　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输入代码，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=“0”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，则开关接地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=“1”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，则开关接到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点上。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如果采有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个电子开关组成网络，那么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zh-CN" altLang="en-US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式中　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——D/A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电路能够被转换的二进制位数，有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位、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位、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位等，有时也称为分辨率。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418DE04-29B1-465F-AFDF-36AE9B4CFEF5}"/>
                  </a:ext>
                </a:extLst>
              </p:cNvPr>
              <p:cNvSpPr/>
              <p:nvPr/>
            </p:nvSpPr>
            <p:spPr>
              <a:xfrm>
                <a:off x="3061038" y="1816125"/>
                <a:ext cx="5338000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418DE04-29B1-465F-AFDF-36AE9B4CF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38" y="1816125"/>
                <a:ext cx="5338000" cy="730072"/>
              </a:xfrm>
              <a:prstGeom prst="rect">
                <a:avLst/>
              </a:prstGeom>
              <a:blipFill>
                <a:blip r:embed="rId4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F824C5F-A654-4113-A967-712E04544594}"/>
                  </a:ext>
                </a:extLst>
              </p:cNvPr>
              <p:cNvSpPr/>
              <p:nvPr/>
            </p:nvSpPr>
            <p:spPr>
              <a:xfrm>
                <a:off x="3261023" y="4583607"/>
                <a:ext cx="4676473" cy="1048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531719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nor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nor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F824C5F-A654-4113-A967-712E04544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023" y="4583607"/>
                <a:ext cx="4676473" cy="1048942"/>
              </a:xfrm>
              <a:prstGeom prst="rect">
                <a:avLst/>
              </a:prstGeom>
              <a:blipFill>
                <a:blip r:embed="rId5"/>
                <a:stretch>
                  <a:fillRect r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5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2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三、模</a:t>
            </a: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(A/D)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转换接口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68062" y="6090286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5-17</a:t>
            </a:r>
            <a:r>
              <a:rPr lang="zh-CN" altLang="en-US" sz="1500" b="1" dirty="0">
                <a:latin typeface="+mn-ea"/>
              </a:rPr>
              <a:t>　逐次逼近法</a:t>
            </a:r>
            <a:r>
              <a:rPr lang="en-US" altLang="zh-CN" sz="1500" b="1" dirty="0">
                <a:latin typeface="+mn-ea"/>
              </a:rPr>
              <a:t>A/D</a:t>
            </a:r>
            <a:r>
              <a:rPr lang="zh-CN" altLang="en-US" sz="1500" b="1" dirty="0">
                <a:latin typeface="+mn-ea"/>
              </a:rPr>
              <a:t>转换器的原理图</a:t>
            </a:r>
            <a:endParaRPr lang="en-US" altLang="zh-CN" sz="1500" b="1" dirty="0">
              <a:latin typeface="+mn-ea"/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6" name="5z17.jpg" descr="id:2147484615;FounderCES">
            <a:extLst>
              <a:ext uri="{FF2B5EF4-FFF2-40B4-BE49-F238E27FC236}">
                <a16:creationId xmlns:a16="http://schemas.microsoft.com/office/drawing/2014/main" id="{B8981B32-5A8C-4046-AC82-F7DE9C155FC3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5239" y="1977073"/>
            <a:ext cx="7059475" cy="33231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854AD6-7B2F-43BF-BAF1-B6FD2DFC592B}"/>
              </a:ext>
            </a:extLst>
          </p:cNvPr>
          <p:cNvSpPr/>
          <p:nvPr/>
        </p:nvSpPr>
        <p:spPr>
          <a:xfrm>
            <a:off x="837828" y="2661172"/>
            <a:ext cx="4511427" cy="355481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是将模拟电压转换成数字量的器件，它的实现方法有多种，常用的有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逐次逼近法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双积分法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所示是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逐次逼近法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A/D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转换器的原理图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。它由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控制逻辑部分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组成。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位寄存器代表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位二进制数码。</a:t>
            </a:r>
          </a:p>
        </p:txBody>
      </p:sp>
    </p:spTree>
    <p:extLst>
      <p:ext uri="{BB962C8B-B14F-4D97-AF65-F5344CB8AC3E}">
        <p14:creationId xmlns:p14="http://schemas.microsoft.com/office/powerpoint/2010/main" val="27494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/>
      <p:bldP spid="22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44692" y="1816125"/>
            <a:ext cx="10613069" cy="349061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模拟量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送入比较器后，启动信号通过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控制逻辑电路启动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A/D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，开始转换，首先置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位寄存器最高中位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，其余位清“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，寄存器的内容经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转换后得到整个量程一般的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模拟电压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，与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输入电压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比较。若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时，则保留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；若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时，则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位清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。然后，控制逻辑使寄存器下一位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</a:t>
            </a:r>
            <a:r>
              <a:rPr lang="en-US" altLang="zh-CN" sz="21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-2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置“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，与上次的结果一起经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转换后与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比较，重复上述过程，直至判别出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位取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还是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为止，此时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控制逻辑电路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发出转换结束信号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DONE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。这样经过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次比较后，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位寄存器的内容是转换后的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数字量数据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，经输出缓冲器读出。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整个转换过程就是这样一个逐次比较逼近的过程。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BD0F1D3B-EFF5-4E52-B462-8AEA1D4F17D9}"/>
              </a:ext>
            </a:extLst>
          </p:cNvPr>
          <p:cNvSpPr/>
          <p:nvPr/>
        </p:nvSpPr>
        <p:spPr>
          <a:xfrm>
            <a:off x="938957" y="1744117"/>
            <a:ext cx="10602986" cy="3600400"/>
          </a:xfrm>
          <a:prstGeom prst="round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40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D11222-A487-4C08-8405-8075525A2BD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86157" y="669690"/>
            <a:ext cx="10286436" cy="226020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模转换接口的组成包括：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B7DC42-D817-438C-9507-078B3B6F583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71962" y="2938265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权电阻网络、参考电压、电子开关等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71284D-ECD0-496C-BA05-01DEB37C28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71962" y="3842346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寄存器、转换器、控制逻辑部分等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A3E83F-AD1C-4F01-88F6-385A29DC262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571962" y="4746427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数据驱动器、并行端口、控制块等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DD561E-176C-4C65-B9AD-49A576F8F4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962" y="5650509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输入缓冲器、输出锁存器、译码电路等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9C5E42-556D-4ED2-BA84-4A45CE4FC84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657835" y="3006070"/>
            <a:ext cx="542449" cy="542449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697F253-2C4F-44AB-B8BA-2E64968CAAE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57835" y="3910151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11485F3-1713-469B-B1EE-D12E3ADBCB8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657835" y="4814232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3CEB0D-4CED-49EE-ABB0-A3A527ADC51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657835" y="5718314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F8F9653-FFB7-4467-BBEF-620FEAF2DBB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402798" y="6554590"/>
            <a:ext cx="1627346" cy="433959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2B3D00D-4D46-4E51-9691-0DA3B83CE4E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858044" cy="669690"/>
            <a:chOff x="-335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DC6C878-74D0-44A9-992D-B2AF5516D4A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335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CC721756-CCB9-4D18-8E4C-31006639F04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335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37123A6-4A32-42B6-A23E-64B24474CE9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40508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42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CFD7DB8-12C2-41DF-BB64-82377ACF5E5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00718" y="10356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BDA10BF-94E4-48D5-AAEB-00DA45FFF14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3626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F5DF03-F021-4A87-B68B-923030B976E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86157" y="669690"/>
            <a:ext cx="10286436" cy="226020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模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数转换接口的组成包括：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90C929-2E2F-4D5F-A4A3-68A203DD81B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71962" y="2938265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输入缓冲器、输出锁存器、译码电路等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493EFF-3EB3-4392-8AE0-CD67B7B0D44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71962" y="3842346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数据驱动器、并行端口、控制块等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A7DB79-FF6B-4191-AC6D-7DF06724CC0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571962" y="4746427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权电阻网络、参考电压、电子开关等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F1BF3A-D8D8-4CDA-BEB2-99484C94A33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962" y="5650509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寄存器、转换器、控制逻辑部分等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5C983E0-CEB0-44C5-94BC-F797384C6B0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657835" y="3006070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4591F63-C5BA-46F5-8D64-7636C8E60FA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57835" y="3910151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E488E25-CC7A-474E-8E9D-DB90D5C4FF6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657835" y="4814232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3407348-ADA1-450B-AD48-A9D934BC8BE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657835" y="5718314"/>
            <a:ext cx="542449" cy="542449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F9F484C-E06B-464E-90BA-BCDD514CF02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402798" y="6554590"/>
            <a:ext cx="1627346" cy="433959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3FD047D-68AF-4107-9F8F-55EF71173B4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858044" cy="669690"/>
            <a:chOff x="-335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1C55EBE-882D-4EC5-990C-F48D1D46513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335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065EF438-FE53-4C83-8DC6-DB074A5C4AE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335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5D43721D-D0F1-49FC-9245-B64E6C601E3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40508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42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8A4E0C5-7EC3-4BB0-8B57-03E64E55A6A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00718" y="10356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354D312-E4EA-46E8-AE8F-406C089764AC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839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589" y="69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6796256" y="3114388"/>
            <a:ext cx="66644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概　　述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589" y="69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8157567" y="2768139"/>
            <a:ext cx="463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工业控制计算机简介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39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12" grpId="0" animBg="1"/>
      <p:bldP spid="13" grpId="0"/>
      <p:bldP spid="14" grpId="0"/>
      <p:bldP spid="1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876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8189508" y="3114388"/>
            <a:ext cx="46378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计算机控制算法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39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12" grpId="0" animBg="1"/>
      <p:bldP spid="13" grpId="0"/>
      <p:bldP spid="14" grpId="0"/>
      <p:bldP spid="1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209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837828" y="870819"/>
            <a:ext cx="10469102" cy="10095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计算机控制系统的典型结构如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所示。要解决的问题是根据已知的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被控对象传递函数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，以及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给定闭环系统的性能指标设计数字调节器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1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5z28.jpg" descr="id:2147485003;FounderCES">
            <a:extLst>
              <a:ext uri="{FF2B5EF4-FFF2-40B4-BE49-F238E27FC236}">
                <a16:creationId xmlns:a16="http://schemas.microsoft.com/office/drawing/2014/main" id="{1F9A36CC-CC19-4D43-9354-33D40AB379A8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8667" y="2218797"/>
            <a:ext cx="6472040" cy="368321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991E1943-32B0-4E19-8263-DA4487000805}"/>
              </a:ext>
            </a:extLst>
          </p:cNvPr>
          <p:cNvSpPr txBox="1"/>
          <p:nvPr/>
        </p:nvSpPr>
        <p:spPr>
          <a:xfrm>
            <a:off x="4919811" y="6253020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5-28</a:t>
            </a:r>
            <a:r>
              <a:rPr lang="zh-CN" altLang="en-US" sz="1500" b="1" dirty="0">
                <a:latin typeface="+mn-ea"/>
              </a:rPr>
              <a:t>　计算机控制系统典型结构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23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1642963"/>
            <a:ext cx="10873208" cy="4887531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设计数字调节器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有几种方法。从设计思路来看，可归纳为连续化设计法和离散化设计法。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连续化设计法又称间接设计法。这种方法形成了一套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成熟的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实用的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设计方法，并在控制领域已被人们所熟知和掌握。因此，在设计计算机控制系统时，仍然经常使用连续系统的设计方法。首先设计出连续系统的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调节器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，再将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所描述的连续调节规律，通过某种规则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即数字化方法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，变为计算机能够实现的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数字调节规律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离散化设计法又称直接设计法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。这种方法可直接在离散域用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域根轨迹设计法、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域频率特性设计法和解析设计法等设计数字调节器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本节主要介绍连续化设计法，并对广泛应用的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PID(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比例、积分、微分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控制算法进行讨论。</a:t>
            </a:r>
          </a:p>
        </p:txBody>
      </p:sp>
    </p:spTree>
    <p:extLst>
      <p:ext uri="{BB962C8B-B14F-4D97-AF65-F5344CB8AC3E}">
        <p14:creationId xmlns:p14="http://schemas.microsoft.com/office/powerpoint/2010/main" val="790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66B01CC1-D465-46A7-8BFB-F31B7D66D44D}"/>
              </a:ext>
            </a:extLst>
          </p:cNvPr>
          <p:cNvSpPr/>
          <p:nvPr/>
        </p:nvSpPr>
        <p:spPr>
          <a:xfrm>
            <a:off x="4629175" y="5972704"/>
            <a:ext cx="2578423" cy="667809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0500EF28-214C-499C-90A0-98F11509E64B}"/>
              </a:ext>
            </a:extLst>
          </p:cNvPr>
          <p:cNvSpPr/>
          <p:nvPr/>
        </p:nvSpPr>
        <p:spPr>
          <a:xfrm>
            <a:off x="4917207" y="4208299"/>
            <a:ext cx="2016224" cy="920194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52182" y="2171933"/>
            <a:ext cx="10469102" cy="210561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是一种简单、直观的数字化方法，常用于低阶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一阶或二阶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连续装置的数字化，它可以将连续装置的微分方程近似地用差分方程表示出来，直接差分法有两种，一是向前差分法，另一种是向后差分法。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向前差分法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设某一装置的输入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与输出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可以用如下的一阶微分方程来表示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AE7F2BD-001F-4D24-B58E-371F9669E069}"/>
              </a:ext>
            </a:extLst>
          </p:cNvPr>
          <p:cNvSpPr txBox="1"/>
          <p:nvPr/>
        </p:nvSpPr>
        <p:spPr>
          <a:xfrm>
            <a:off x="951682" y="1510849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en-US" altLang="zh-CN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 </a:t>
            </a:r>
            <a:r>
              <a:rPr lang="zh-CN" altLang="en-US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直接差分法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6D76EA7-11CE-48BC-BD7D-D748D2C657B9}"/>
                  </a:ext>
                </a:extLst>
              </p:cNvPr>
              <p:cNvSpPr/>
              <p:nvPr/>
            </p:nvSpPr>
            <p:spPr>
              <a:xfrm>
                <a:off x="5180641" y="4384034"/>
                <a:ext cx="1481495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6D76EA7-11CE-48BC-BD7D-D748D2C65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41" y="4384034"/>
                <a:ext cx="1481495" cy="619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7">
            <a:extLst>
              <a:ext uri="{FF2B5EF4-FFF2-40B4-BE49-F238E27FC236}">
                <a16:creationId xmlns:a16="http://schemas.microsoft.com/office/drawing/2014/main" id="{1DB217D5-92F1-4E9D-9286-DF336D4AFB99}"/>
              </a:ext>
            </a:extLst>
          </p:cNvPr>
          <p:cNvSpPr txBox="1"/>
          <p:nvPr/>
        </p:nvSpPr>
        <p:spPr>
          <a:xfrm>
            <a:off x="752182" y="5235423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向前差分，可将其表示为一阶差分方程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90A2E58-EC60-48D2-8797-192A5A4AFB27}"/>
                  </a:ext>
                </a:extLst>
              </p:cNvPr>
              <p:cNvSpPr/>
              <p:nvPr/>
            </p:nvSpPr>
            <p:spPr>
              <a:xfrm>
                <a:off x="4701183" y="5996635"/>
                <a:ext cx="2440412" cy="6181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90A2E58-EC60-48D2-8797-192A5A4AF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183" y="5996635"/>
                <a:ext cx="2440412" cy="618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7">
            <a:extLst>
              <a:ext uri="{FF2B5EF4-FFF2-40B4-BE49-F238E27FC236}">
                <a16:creationId xmlns:a16="http://schemas.microsoft.com/office/drawing/2014/main" id="{F23BE170-5E34-4E5B-B56D-B577A59FB69B}"/>
              </a:ext>
            </a:extLst>
          </p:cNvPr>
          <p:cNvSpPr txBox="1"/>
          <p:nvPr/>
        </p:nvSpPr>
        <p:spPr>
          <a:xfrm>
            <a:off x="8589615" y="4402962"/>
            <a:ext cx="2156357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2CC7991-E861-4402-AADB-E708F6AB49FE}"/>
              </a:ext>
            </a:extLst>
          </p:cNvPr>
          <p:cNvSpPr txBox="1"/>
          <p:nvPr/>
        </p:nvSpPr>
        <p:spPr>
          <a:xfrm>
            <a:off x="8587286" y="5972704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 219">
            <a:extLst>
              <a:ext uri="{FF2B5EF4-FFF2-40B4-BE49-F238E27FC236}">
                <a16:creationId xmlns:a16="http://schemas.microsoft.com/office/drawing/2014/main" id="{95EA3746-6547-4610-92E1-DAAAFB58A3B4}"/>
              </a:ext>
            </a:extLst>
          </p:cNvPr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52378A9-9519-455E-8165-BE3E563C6184}"/>
              </a:ext>
            </a:extLst>
          </p:cNvPr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一、模拟装置的数字化方法</a:t>
            </a:r>
          </a:p>
        </p:txBody>
      </p:sp>
    </p:spTree>
    <p:extLst>
      <p:ext uri="{BB962C8B-B14F-4D97-AF65-F5344CB8AC3E}">
        <p14:creationId xmlns:p14="http://schemas.microsoft.com/office/powerpoint/2010/main" val="277485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2" grpId="0"/>
      <p:bldP spid="9" grpId="0"/>
      <p:bldP spid="2" grpId="0"/>
      <p:bldP spid="11" grpId="0"/>
      <p:bldP spid="3" grpId="0"/>
      <p:bldP spid="14" grpId="0"/>
      <p:bldP spid="22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D55CA344-8582-4A74-A313-633E4E04E3D1}"/>
              </a:ext>
            </a:extLst>
          </p:cNvPr>
          <p:cNvSpPr/>
          <p:nvPr/>
        </p:nvSpPr>
        <p:spPr>
          <a:xfrm>
            <a:off x="3117007" y="5272509"/>
            <a:ext cx="5688632" cy="1638680"/>
          </a:xfrm>
          <a:prstGeom prst="snip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4E0EE4C2-B1CF-4EB6-9ACA-9C753B0236A6}"/>
              </a:ext>
            </a:extLst>
          </p:cNvPr>
          <p:cNvSpPr/>
          <p:nvPr/>
        </p:nvSpPr>
        <p:spPr>
          <a:xfrm>
            <a:off x="4485159" y="3799391"/>
            <a:ext cx="2088232" cy="825046"/>
          </a:xfrm>
          <a:prstGeom prst="snip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850852"/>
            <a:ext cx="10469102" cy="300586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其中，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为系统对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进行采样的周期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分别为第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个采样时刻和第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个采样时刻的输入值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为第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个采样时刻的输出值。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可见，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所示的微分关系经过直接差分以后，变成了一种简单的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减法和乘法</a:t>
            </a:r>
            <a:r>
              <a:rPr lang="en-US" altLang="zh-CN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乘以</a:t>
            </a:r>
            <a:r>
              <a:rPr lang="en-US" altLang="zh-CN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1/</a:t>
            </a:r>
            <a:r>
              <a:rPr lang="en-US" altLang="zh-CN" sz="2100" i="1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的关系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。这样的表达式特别适合计算机处理。当然，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的一种近似的表达式，其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近似的程度取决于采样周期</a:t>
            </a:r>
            <a:r>
              <a:rPr lang="en-US" altLang="zh-CN" sz="2100" b="1" i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100" b="1" i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越小，两者就越加接近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类似地，二阶微分方程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1F5711-0759-49DE-94CF-93C17A88A299}"/>
                  </a:ext>
                </a:extLst>
              </p:cNvPr>
              <p:cNvSpPr/>
              <p:nvPr/>
            </p:nvSpPr>
            <p:spPr>
              <a:xfrm>
                <a:off x="4701183" y="3891997"/>
                <a:ext cx="1588832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1F5711-0759-49DE-94CF-93C17A88A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183" y="3891997"/>
                <a:ext cx="1588832" cy="648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7">
            <a:extLst>
              <a:ext uri="{FF2B5EF4-FFF2-40B4-BE49-F238E27FC236}">
                <a16:creationId xmlns:a16="http://schemas.microsoft.com/office/drawing/2014/main" id="{B591E1E2-D1D2-4E5E-A387-5611DFA80C7E}"/>
              </a:ext>
            </a:extLst>
          </p:cNvPr>
          <p:cNvSpPr txBox="1"/>
          <p:nvPr/>
        </p:nvSpPr>
        <p:spPr>
          <a:xfrm>
            <a:off x="610790" y="4540188"/>
            <a:ext cx="10469102" cy="524029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也可以用二阶差分方程</a:t>
            </a:r>
            <a:endParaRPr lang="zh-CN" altLang="en-US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87A171A-9522-47A7-8ACC-CB4DABE0465F}"/>
                  </a:ext>
                </a:extLst>
              </p:cNvPr>
              <p:cNvSpPr/>
              <p:nvPr/>
            </p:nvSpPr>
            <p:spPr>
              <a:xfrm>
                <a:off x="3935461" y="5451512"/>
                <a:ext cx="4624599" cy="618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87A171A-9522-47A7-8ACC-CB4DABE0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61" y="5451512"/>
                <a:ext cx="4624599" cy="61856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3B7D5120-DF90-4A87-AE1D-2DA969A9A839}"/>
              </a:ext>
            </a:extLst>
          </p:cNvPr>
          <p:cNvSpPr/>
          <p:nvPr/>
        </p:nvSpPr>
        <p:spPr>
          <a:xfrm>
            <a:off x="3117007" y="5576129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方正书宋_GBK"/>
                <a:cs typeface="Times New Roman" panose="02020603050405020304" pitchFamily="18" charset="0"/>
              </a:rPr>
              <a:t>　</a:t>
            </a:r>
            <a:r>
              <a:rPr lang="en-US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)=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79B2D16-F43A-4C9E-8459-72132D0AEA57}"/>
                  </a:ext>
                </a:extLst>
              </p:cNvPr>
              <p:cNvSpPr/>
              <p:nvPr/>
            </p:nvSpPr>
            <p:spPr>
              <a:xfrm>
                <a:off x="4701183" y="6293071"/>
                <a:ext cx="2934457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79B2D16-F43A-4C9E-8459-72132D0AE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183" y="6293071"/>
                <a:ext cx="2934457" cy="618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7">
            <a:extLst>
              <a:ext uri="{FF2B5EF4-FFF2-40B4-BE49-F238E27FC236}">
                <a16:creationId xmlns:a16="http://schemas.microsoft.com/office/drawing/2014/main" id="{2C072E6A-8AB3-47E8-AB50-3AD62E31D0E5}"/>
              </a:ext>
            </a:extLst>
          </p:cNvPr>
          <p:cNvSpPr txBox="1"/>
          <p:nvPr/>
        </p:nvSpPr>
        <p:spPr>
          <a:xfrm>
            <a:off x="2060635" y="6249081"/>
            <a:ext cx="2392700" cy="52217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</a:t>
            </a:r>
            <a:endParaRPr lang="zh-CN" altLang="en-US" sz="2100" dirty="0">
              <a:latin typeface="Cambria Math" panose="020405030504060302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5F547-E7D7-4746-9A98-48565252C0B2}"/>
              </a:ext>
            </a:extLst>
          </p:cNvPr>
          <p:cNvSpPr txBox="1"/>
          <p:nvPr/>
        </p:nvSpPr>
        <p:spPr>
          <a:xfrm>
            <a:off x="9053488" y="3955388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E42C90F5-B9FC-4653-8697-B4F8E6003890}"/>
              </a:ext>
            </a:extLst>
          </p:cNvPr>
          <p:cNvSpPr txBox="1"/>
          <p:nvPr/>
        </p:nvSpPr>
        <p:spPr>
          <a:xfrm>
            <a:off x="9053487" y="584330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6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2" grpId="0"/>
      <p:bldP spid="2" grpId="0"/>
      <p:bldP spid="3" grpId="0"/>
      <p:bldP spid="4" grpId="0"/>
      <p:bldP spid="5" grpId="0"/>
      <p:bldP spid="14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B81D0377-261D-4AC3-8353-4F1D6C5D7E9C}"/>
              </a:ext>
            </a:extLst>
          </p:cNvPr>
          <p:cNvSpPr/>
          <p:nvPr/>
        </p:nvSpPr>
        <p:spPr>
          <a:xfrm>
            <a:off x="4886658" y="5973171"/>
            <a:ext cx="2077322" cy="876033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D2A51E8D-8058-4B28-9812-C4E65E42A8E2}"/>
              </a:ext>
            </a:extLst>
          </p:cNvPr>
          <p:cNvSpPr/>
          <p:nvPr/>
        </p:nvSpPr>
        <p:spPr>
          <a:xfrm>
            <a:off x="4735486" y="4417218"/>
            <a:ext cx="2448272" cy="759185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C6756D8B-C2D8-4D66-9CC7-FCB67132A46A}"/>
              </a:ext>
            </a:extLst>
          </p:cNvPr>
          <p:cNvSpPr/>
          <p:nvPr/>
        </p:nvSpPr>
        <p:spPr>
          <a:xfrm>
            <a:off x="4714011" y="3381028"/>
            <a:ext cx="2448272" cy="675999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690768" y="881471"/>
            <a:ext cx="10469102" cy="2463791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来表示，式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(5-4)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表明原来二阶微分的关系，变成了加法、减法和乘法的关系。这是直接差分法的优点。但更高阶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三阶或三阶以上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的直接差分法，由于精度较低，运算次数增多，实际中不便采用。</a:t>
            </a: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两端进行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变换，可以得到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A32BB89-4414-4041-A026-A0DCFCDDF112}"/>
                  </a:ext>
                </a:extLst>
              </p:cNvPr>
              <p:cNvSpPr/>
              <p:nvPr/>
            </p:nvSpPr>
            <p:spPr>
              <a:xfrm>
                <a:off x="4905726" y="3376352"/>
                <a:ext cx="223836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A32BB89-4414-4041-A026-A0DCFCDDF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26" y="3376352"/>
                <a:ext cx="2238369" cy="610936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3D4C4E8-E62E-444E-835E-094AF6FD6A6C}"/>
                  </a:ext>
                </a:extLst>
              </p:cNvPr>
              <p:cNvSpPr/>
              <p:nvPr/>
            </p:nvSpPr>
            <p:spPr>
              <a:xfrm>
                <a:off x="4818404" y="4507309"/>
                <a:ext cx="2182008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3D4C4E8-E62E-444E-835E-094AF6FD6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04" y="4507309"/>
                <a:ext cx="2182008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B08F1C6-AA58-4060-9B8B-768D9AB8C447}"/>
                  </a:ext>
                </a:extLst>
              </p:cNvPr>
              <p:cNvSpPr/>
              <p:nvPr/>
            </p:nvSpPr>
            <p:spPr>
              <a:xfrm>
                <a:off x="4950360" y="6081338"/>
                <a:ext cx="1870960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B08F1C6-AA58-4060-9B8B-768D9AB8C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360" y="6081338"/>
                <a:ext cx="1870960" cy="669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428057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40EF72F8-77FB-47EB-91C6-30DAE3299FDD}"/>
              </a:ext>
            </a:extLst>
          </p:cNvPr>
          <p:cNvSpPr txBox="1"/>
          <p:nvPr/>
        </p:nvSpPr>
        <p:spPr>
          <a:xfrm>
            <a:off x="777532" y="5232696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的拉氏变换式为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B1FB5-22FF-4CF9-A390-DABAF4A7F503}"/>
              </a:ext>
            </a:extLst>
          </p:cNvPr>
          <p:cNvSpPr txBox="1"/>
          <p:nvPr/>
        </p:nvSpPr>
        <p:spPr>
          <a:xfrm>
            <a:off x="9076768" y="3361394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5-5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AC50A5F6-9B0C-426A-8B48-3066BBEB58D1}"/>
              </a:ext>
            </a:extLst>
          </p:cNvPr>
          <p:cNvSpPr txBox="1"/>
          <p:nvPr/>
        </p:nvSpPr>
        <p:spPr>
          <a:xfrm>
            <a:off x="9066190" y="4450339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8BE0FB3F-0FF0-4DF8-836F-4A18167A94E1}"/>
              </a:ext>
            </a:extLst>
          </p:cNvPr>
          <p:cNvSpPr txBox="1"/>
          <p:nvPr/>
        </p:nvSpPr>
        <p:spPr>
          <a:xfrm>
            <a:off x="9063940" y="6036025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剪去对角 4">
            <a:extLst>
              <a:ext uri="{FF2B5EF4-FFF2-40B4-BE49-F238E27FC236}">
                <a16:creationId xmlns:a16="http://schemas.microsoft.com/office/drawing/2014/main" id="{17706A4C-7E8B-7849-B919-8AA9A43328DE}"/>
              </a:ext>
            </a:extLst>
          </p:cNvPr>
          <p:cNvSpPr/>
          <p:nvPr/>
        </p:nvSpPr>
        <p:spPr>
          <a:xfrm>
            <a:off x="4227682" y="1959818"/>
            <a:ext cx="2578423" cy="667809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BA36A4-2FF3-2A43-8470-8E8CA9CD5D69}"/>
                  </a:ext>
                </a:extLst>
              </p:cNvPr>
              <p:cNvSpPr/>
              <p:nvPr/>
            </p:nvSpPr>
            <p:spPr>
              <a:xfrm>
                <a:off x="4296687" y="2009181"/>
                <a:ext cx="2440412" cy="6181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BA36A4-2FF3-2A43-8470-8E8CA9CD5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87" y="2009181"/>
                <a:ext cx="2440412" cy="618118"/>
              </a:xfrm>
              <a:prstGeom prst="rect">
                <a:avLst/>
              </a:prstGeom>
              <a:blipFill>
                <a:blip r:embed="rId7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17">
            <a:extLst>
              <a:ext uri="{FF2B5EF4-FFF2-40B4-BE49-F238E27FC236}">
                <a16:creationId xmlns:a16="http://schemas.microsoft.com/office/drawing/2014/main" id="{49C570F0-6138-0642-A1EF-C0E12DBBFD48}"/>
              </a:ext>
            </a:extLst>
          </p:cNvPr>
          <p:cNvSpPr txBox="1"/>
          <p:nvPr/>
        </p:nvSpPr>
        <p:spPr>
          <a:xfrm>
            <a:off x="6963980" y="1959818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69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12" grpId="0"/>
      <p:bldP spid="2" grpId="0"/>
      <p:bldP spid="3" grpId="0"/>
      <p:bldP spid="4" grpId="0"/>
      <p:bldP spid="13" grpId="0"/>
      <p:bldP spid="14" grpId="0"/>
      <p:bldP spid="18" grpId="0"/>
      <p:bldP spid="19" grpId="0"/>
      <p:bldP spid="22" grpId="0"/>
      <p:bldP spid="24" grpId="0" animBg="1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1DCC04FB-92FF-4233-9EA6-77F1E563281A}"/>
              </a:ext>
            </a:extLst>
          </p:cNvPr>
          <p:cNvSpPr/>
          <p:nvPr/>
        </p:nvSpPr>
        <p:spPr>
          <a:xfrm>
            <a:off x="3690108" y="5629097"/>
            <a:ext cx="5472608" cy="840038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C3A2FE0C-958A-4EDA-BAAD-94787408A5CC}"/>
              </a:ext>
            </a:extLst>
          </p:cNvPr>
          <p:cNvSpPr/>
          <p:nvPr/>
        </p:nvSpPr>
        <p:spPr>
          <a:xfrm>
            <a:off x="4614396" y="3289722"/>
            <a:ext cx="2535059" cy="902667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1F0B20DA-6CEA-4262-B0C4-CB5FECBF1328}"/>
              </a:ext>
            </a:extLst>
          </p:cNvPr>
          <p:cNvSpPr/>
          <p:nvPr/>
        </p:nvSpPr>
        <p:spPr>
          <a:xfrm>
            <a:off x="4614396" y="2056378"/>
            <a:ext cx="2483757" cy="775237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801392"/>
            <a:ext cx="10469102" cy="1009547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比较式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(5-6)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(5-7)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可知，当用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向前差分法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连续装置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数字化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，求其相应的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脉冲传递函数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时，可将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中的因子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直接变为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-1)/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3307" y="2764924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设有一惯性环节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40EF72F8-77FB-47EB-91C6-30DAE3299FDD}"/>
              </a:ext>
            </a:extLst>
          </p:cNvPr>
          <p:cNvSpPr txBox="1"/>
          <p:nvPr/>
        </p:nvSpPr>
        <p:spPr>
          <a:xfrm>
            <a:off x="833307" y="4263307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用向前差分法将其数字化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　根据式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(5-8)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的关系可得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C8112F9-0A73-4855-800F-F91986AF3CFD}"/>
                  </a:ext>
                </a:extLst>
              </p:cNvPr>
              <p:cNvSpPr/>
              <p:nvPr/>
            </p:nvSpPr>
            <p:spPr>
              <a:xfrm>
                <a:off x="4773191" y="2228067"/>
                <a:ext cx="2166169" cy="514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C8112F9-0A73-4855-800F-F91986AF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191" y="2228067"/>
                <a:ext cx="2166169" cy="514949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3F3D3F-032E-43E1-85BD-5433DB72CBA7}"/>
                  </a:ext>
                </a:extLst>
              </p:cNvPr>
              <p:cNvSpPr/>
              <p:nvPr/>
            </p:nvSpPr>
            <p:spPr>
              <a:xfrm>
                <a:off x="4614396" y="3408840"/>
                <a:ext cx="2483757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3F3D3F-032E-43E1-85BD-5433DB72C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96" y="3408840"/>
                <a:ext cx="2483757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2E1263-5069-466B-8545-F467C4B1342A}"/>
                  </a:ext>
                </a:extLst>
              </p:cNvPr>
              <p:cNvSpPr/>
              <p:nvPr/>
            </p:nvSpPr>
            <p:spPr>
              <a:xfrm>
                <a:off x="3892719" y="5629097"/>
                <a:ext cx="5073312" cy="840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2E1263-5069-466B-8545-F467C4B13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719" y="5629097"/>
                <a:ext cx="5073312" cy="8400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0FEB4D-1A42-4500-A357-79AA0893F8E8}"/>
              </a:ext>
            </a:extLst>
          </p:cNvPr>
          <p:cNvSpPr txBox="1"/>
          <p:nvPr/>
        </p:nvSpPr>
        <p:spPr>
          <a:xfrm>
            <a:off x="9053488" y="2121008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2" grpId="0" animBg="1"/>
      <p:bldP spid="13" grpId="0"/>
      <p:bldP spid="14" grpId="0"/>
      <p:bldP spid="5" grpId="0"/>
      <p:bldP spid="6" grpId="0"/>
      <p:bldP spid="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BCD498-0348-4E1C-BFCC-37FA073BE241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86157" y="669690"/>
                <a:ext cx="10286436" cy="2260203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742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某速度调节器速度环的传递函数可简化为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953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953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zh-CN" altLang="en-US" sz="2953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zh-CN" altLang="en-US" sz="2953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zh-CN" altLang="en-US" sz="2953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en-US" sz="2953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953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953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r>
                          <a:rPr lang="zh-CN" altLang="en-US" sz="2953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953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zh-CN" altLang="en-US" sz="2742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，用向前差分法将其数字化的结果为：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BCD498-0348-4E1C-BFCC-37FA073B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86157" y="669690"/>
                <a:ext cx="10286436" cy="2260203"/>
              </a:xfrm>
              <a:prstGeom prst="rect">
                <a:avLst/>
              </a:prstGeom>
              <a:blipFill>
                <a:blip r:embed="rId20"/>
                <a:stretch>
                  <a:fillRect l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83287F-FB39-4DEC-A14F-966814921FFC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71962" y="2938265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𝛼</m:t>
                              </m:r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−(1−</m:t>
                          </m:r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83287F-FB39-4DEC-A14F-966814921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571962" y="2938265"/>
                <a:ext cx="9000631" cy="678061"/>
              </a:xfrm>
              <a:prstGeom prst="rect">
                <a:avLst/>
              </a:prstGeom>
              <a:blipFill>
                <a:blip r:embed="rId22"/>
                <a:stretch>
                  <a:fillRect t="-122222" b="-17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8C86E3-544A-4A8E-B478-E30E7F921F96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71962" y="3842346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US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−(1−2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8C86E3-544A-4A8E-B478-E30E7F921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571962" y="3842346"/>
                <a:ext cx="9000631" cy="678061"/>
              </a:xfrm>
              <a:prstGeom prst="rect">
                <a:avLst/>
              </a:prstGeom>
              <a:blipFill>
                <a:blip r:embed="rId24"/>
                <a:stretch>
                  <a:fillRect t="-120000" b="-1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A86A6A-0DCF-4B3C-B3A4-946A737A38E4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571962" y="4746427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US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−(1−</m:t>
                          </m:r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A86A6A-0DCF-4B3C-B3A4-946A737A3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571962" y="4746427"/>
                <a:ext cx="9000631" cy="678061"/>
              </a:xfrm>
              <a:prstGeom prst="rect">
                <a:avLst/>
              </a:prstGeom>
              <a:blipFill>
                <a:blip r:embed="rId26"/>
                <a:stretch>
                  <a:fillRect t="-120000" b="-17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5482D-B9F5-4C6A-8EA5-7800EEC708D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571962" y="5650509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𝛼</m:t>
                          </m:r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−(1−2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5482D-B9F5-4C6A-8EA5-7800EEC70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2571962" y="5650509"/>
                <a:ext cx="9000631" cy="678061"/>
              </a:xfrm>
              <a:prstGeom prst="rect">
                <a:avLst/>
              </a:prstGeom>
              <a:blipFill>
                <a:blip r:embed="rId28"/>
                <a:stretch>
                  <a:fillRect t="-120000" b="-10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8D410350-4F99-441D-BFBF-C37A6954963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657835" y="3006070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CBC2123-565F-42B7-A38A-202489C375A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57835" y="3910151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4B2BF69-EE75-4B8E-A946-D2E863FE06B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657835" y="4814232"/>
            <a:ext cx="542449" cy="542449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8E9427-6DE5-4EE3-962C-8260DD75E7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657835" y="5718314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DFAA067-C2C5-458E-8EBE-E137DBBB1C5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402798" y="6554590"/>
            <a:ext cx="1627346" cy="433959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F923F5B-ADA7-4F68-854F-FAB79F37C63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858044" cy="669690"/>
            <a:chOff x="-335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5795B91-1C59-49C5-A232-B272E0E4729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335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831CA475-FE05-4EC5-814B-AA2C3867CDD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335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5F77B70F-C8F2-4375-8A55-9E816E00490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40508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742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0B5AD60-479D-4FEF-94A7-A634307A30F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00718" y="10356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0D6A11-344E-487E-80C5-07C5CDC3655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1519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CC8D2882-FD16-4A9B-AE48-C60F344FA332}"/>
              </a:ext>
            </a:extLst>
          </p:cNvPr>
          <p:cNvSpPr/>
          <p:nvPr/>
        </p:nvSpPr>
        <p:spPr>
          <a:xfrm>
            <a:off x="7941543" y="6064597"/>
            <a:ext cx="2016224" cy="792088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83BC8E47-F70B-4129-BC06-68D8107EA34C}"/>
              </a:ext>
            </a:extLst>
          </p:cNvPr>
          <p:cNvSpPr/>
          <p:nvPr/>
        </p:nvSpPr>
        <p:spPr>
          <a:xfrm>
            <a:off x="4053111" y="3040261"/>
            <a:ext cx="2808312" cy="786363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958317"/>
            <a:ext cx="10469102" cy="210561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向前差分法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使差分方程与微分方程有一一对应的关系。但在实际使用当中，有时不能实现。例如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所示的关系，要计算当前时刻的输出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，不仅需要知道当前时刻的输入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，还要知道未来时刻的输入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，这在实际应用中是无法实现的。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向后差分法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向后差分法可将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微分方程近似地表示为一阶差分方程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3307" y="3826624"/>
            <a:ext cx="10469102" cy="252111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与向前差分法不同的是，这种表达关系虽然不能与原来的一阶差分方程严格对应，但式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的右端不再含有未来时刻的输入，所以在使用中是可以实现的，至于它逼近于式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的程度，仍然取决于采样周期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，通过选择适当的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，可以使式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具有足够高的精度。　　　　　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类似地，用二阶向后差分法也可将二阶微分方程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8E972B7-6B3C-4D61-AAF6-25EA9008D281}"/>
                  </a:ext>
                </a:extLst>
              </p:cNvPr>
              <p:cNvSpPr/>
              <p:nvPr/>
            </p:nvSpPr>
            <p:spPr>
              <a:xfrm>
                <a:off x="4269135" y="3117789"/>
                <a:ext cx="2331087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8E972B7-6B3C-4D61-AAF6-25EA9008D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35" y="3117789"/>
                <a:ext cx="2331087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DD714-2DDB-4384-B2B1-FCD4742B3956}"/>
                  </a:ext>
                </a:extLst>
              </p:cNvPr>
              <p:cNvSpPr/>
              <p:nvPr/>
            </p:nvSpPr>
            <p:spPr>
              <a:xfrm>
                <a:off x="8117645" y="6136486"/>
                <a:ext cx="1624098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DD714-2DDB-4384-B2B1-FCD4742B3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645" y="6136486"/>
                <a:ext cx="1624098" cy="648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BFB93B5-8A94-41C6-9DE9-FD71ED9C7B27}"/>
              </a:ext>
            </a:extLst>
          </p:cNvPr>
          <p:cNvSpPr txBox="1"/>
          <p:nvPr/>
        </p:nvSpPr>
        <p:spPr>
          <a:xfrm>
            <a:off x="9053488" y="3148306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2" grpId="0"/>
      <p:bldP spid="13" grpId="0"/>
      <p:bldP spid="2" grpId="0"/>
      <p:bldP spid="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16807" y="2294076"/>
            <a:ext cx="9965046" cy="162086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机电一体化系统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中，计算机担负着信息处理，指挥整个系统运行的任务。信息处理是否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，直接影响到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系统工作的质量和效率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，因此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已成为机电一体化技术发展和变革的最活跃的因素。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CFEFA5D-86E6-4159-A960-7FA62BA01E59}"/>
              </a:ext>
            </a:extLst>
          </p:cNvPr>
          <p:cNvSpPr/>
          <p:nvPr/>
        </p:nvSpPr>
        <p:spPr>
          <a:xfrm>
            <a:off x="1244799" y="2248173"/>
            <a:ext cx="10153128" cy="165618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6411CAB9-7934-48B3-8723-E48D9B10D278}"/>
              </a:ext>
            </a:extLst>
          </p:cNvPr>
          <p:cNvSpPr/>
          <p:nvPr/>
        </p:nvSpPr>
        <p:spPr>
          <a:xfrm>
            <a:off x="4617389" y="5920581"/>
            <a:ext cx="2715808" cy="1080120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E685D252-D12A-4FBE-BC3B-3E1891E95265}"/>
              </a:ext>
            </a:extLst>
          </p:cNvPr>
          <p:cNvSpPr/>
          <p:nvPr/>
        </p:nvSpPr>
        <p:spPr>
          <a:xfrm>
            <a:off x="4617389" y="3976365"/>
            <a:ext cx="2715808" cy="1008112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792C4A69-85E9-4674-8D44-49EE4FF29610}"/>
              </a:ext>
            </a:extLst>
          </p:cNvPr>
          <p:cNvSpPr/>
          <p:nvPr/>
        </p:nvSpPr>
        <p:spPr>
          <a:xfrm>
            <a:off x="3405039" y="1312069"/>
            <a:ext cx="4896544" cy="150948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958317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表示为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332209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两端进行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DD714-2DDB-4384-B2B1-FCD4742B3956}"/>
                  </a:ext>
                </a:extLst>
              </p:cNvPr>
              <p:cNvSpPr/>
              <p:nvPr/>
            </p:nvSpPr>
            <p:spPr>
              <a:xfrm>
                <a:off x="4805277" y="6120710"/>
                <a:ext cx="2472152" cy="696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DD714-2DDB-4384-B2B1-FCD4742B3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77" y="6120710"/>
                <a:ext cx="2472152" cy="696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135FE5-EC11-4FAF-97C2-E8083BEF7C9A}"/>
                  </a:ext>
                </a:extLst>
              </p:cNvPr>
              <p:cNvSpPr/>
              <p:nvPr/>
            </p:nvSpPr>
            <p:spPr>
              <a:xfrm>
                <a:off x="4028158" y="1441237"/>
                <a:ext cx="3894271" cy="618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)]−[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135FE5-EC11-4FAF-97C2-E8083BEF7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158" y="1441237"/>
                <a:ext cx="3894271" cy="618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821EB99C-B15E-45B3-BFB3-38DF93A93C3F}"/>
              </a:ext>
            </a:extLst>
          </p:cNvPr>
          <p:cNvSpPr/>
          <p:nvPr/>
        </p:nvSpPr>
        <p:spPr>
          <a:xfrm>
            <a:off x="3370770" y="162085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)=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5C4B83-CB23-4170-A9B1-D52FBE7129C7}"/>
                  </a:ext>
                </a:extLst>
              </p:cNvPr>
              <p:cNvSpPr/>
              <p:nvPr/>
            </p:nvSpPr>
            <p:spPr>
              <a:xfrm>
                <a:off x="4617389" y="2203437"/>
                <a:ext cx="2715808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5C4B83-CB23-4170-A9B1-D52FBE712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389" y="2203437"/>
                <a:ext cx="2715808" cy="618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492C04A-CCE7-4FAD-A6DE-A5265496B89B}"/>
              </a:ext>
            </a:extLst>
          </p:cNvPr>
          <p:cNvSpPr txBox="1"/>
          <p:nvPr/>
        </p:nvSpPr>
        <p:spPr>
          <a:xfrm>
            <a:off x="3837087" y="2228323"/>
            <a:ext cx="1080120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</a:t>
            </a:r>
            <a:endParaRPr lang="zh-CN" altLang="en-US" sz="2100" dirty="0">
              <a:latin typeface="Cambria Math" panose="020405030504060302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DE867D9-C348-422A-BF59-28351C12A030}"/>
              </a:ext>
            </a:extLst>
          </p:cNvPr>
          <p:cNvSpPr txBox="1"/>
          <p:nvPr/>
        </p:nvSpPr>
        <p:spPr>
          <a:xfrm>
            <a:off x="9816263" y="1619266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558A5A-8389-4896-952E-DEC087CDD749}"/>
                  </a:ext>
                </a:extLst>
              </p:cNvPr>
              <p:cNvSpPr/>
              <p:nvPr/>
            </p:nvSpPr>
            <p:spPr>
              <a:xfrm>
                <a:off x="4805277" y="4172192"/>
                <a:ext cx="2231701" cy="922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558A5A-8389-4896-952E-DEC087CDD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77" y="4172192"/>
                <a:ext cx="2231701" cy="9227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17">
            <a:extLst>
              <a:ext uri="{FF2B5EF4-FFF2-40B4-BE49-F238E27FC236}">
                <a16:creationId xmlns:a16="http://schemas.microsoft.com/office/drawing/2014/main" id="{B144F009-64C2-466C-B0B1-20CB801D71B7}"/>
              </a:ext>
            </a:extLst>
          </p:cNvPr>
          <p:cNvSpPr txBox="1"/>
          <p:nvPr/>
        </p:nvSpPr>
        <p:spPr>
          <a:xfrm>
            <a:off x="9833350" y="4085026"/>
            <a:ext cx="2156357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864524" y="6036962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DAA25643-8AF0-41EC-931C-B43DF2A361E3}"/>
              </a:ext>
            </a:extLst>
          </p:cNvPr>
          <p:cNvSpPr txBox="1"/>
          <p:nvPr/>
        </p:nvSpPr>
        <p:spPr>
          <a:xfrm>
            <a:off x="833283" y="5215230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26" name="矩形: 剪去对角 3">
            <a:extLst>
              <a:ext uri="{FF2B5EF4-FFF2-40B4-BE49-F238E27FC236}">
                <a16:creationId xmlns:a16="http://schemas.microsoft.com/office/drawing/2014/main" id="{B283AB3D-15C8-334F-A34F-7497ADF40DD0}"/>
              </a:ext>
            </a:extLst>
          </p:cNvPr>
          <p:cNvSpPr/>
          <p:nvPr/>
        </p:nvSpPr>
        <p:spPr>
          <a:xfrm>
            <a:off x="4617389" y="3111788"/>
            <a:ext cx="2808312" cy="786363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FF61071-1C24-C440-9301-23F36E56EDEF}"/>
                  </a:ext>
                </a:extLst>
              </p:cNvPr>
              <p:cNvSpPr/>
              <p:nvPr/>
            </p:nvSpPr>
            <p:spPr>
              <a:xfrm>
                <a:off x="4833413" y="3189316"/>
                <a:ext cx="2331087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FF61071-1C24-C440-9301-23F36E56E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413" y="3189316"/>
                <a:ext cx="2331087" cy="618118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17">
            <a:extLst>
              <a:ext uri="{FF2B5EF4-FFF2-40B4-BE49-F238E27FC236}">
                <a16:creationId xmlns:a16="http://schemas.microsoft.com/office/drawing/2014/main" id="{0381AB22-8D5D-2646-A223-9F96329ED1BF}"/>
              </a:ext>
            </a:extLst>
          </p:cNvPr>
          <p:cNvSpPr txBox="1"/>
          <p:nvPr/>
        </p:nvSpPr>
        <p:spPr>
          <a:xfrm>
            <a:off x="9617766" y="321983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2" grpId="0" animBg="1"/>
      <p:bldP spid="12" grpId="0"/>
      <p:bldP spid="13" grpId="0"/>
      <p:bldP spid="3" grpId="0"/>
      <p:bldP spid="5" grpId="0"/>
      <p:bldP spid="6" grpId="0"/>
      <p:bldP spid="7" grpId="0"/>
      <p:bldP spid="8" grpId="0"/>
      <p:bldP spid="24" grpId="0"/>
      <p:bldP spid="25" grpId="0"/>
      <p:bldP spid="26" grpId="0" animBg="1"/>
      <p:bldP spid="27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973D4775-1099-4750-AA14-E969311655C8}"/>
              </a:ext>
            </a:extLst>
          </p:cNvPr>
          <p:cNvSpPr/>
          <p:nvPr/>
        </p:nvSpPr>
        <p:spPr>
          <a:xfrm>
            <a:off x="3261023" y="5920581"/>
            <a:ext cx="6264696" cy="792088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EE19A48E-0DBE-460F-A8C2-6C3C4FEC27E5}"/>
              </a:ext>
            </a:extLst>
          </p:cNvPr>
          <p:cNvSpPr/>
          <p:nvPr/>
        </p:nvSpPr>
        <p:spPr>
          <a:xfrm>
            <a:off x="5133231" y="4503497"/>
            <a:ext cx="2016224" cy="769012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FC70CDE6-285E-4EAE-A48B-B6A779AAAB12}"/>
              </a:ext>
            </a:extLst>
          </p:cNvPr>
          <p:cNvSpPr/>
          <p:nvPr/>
        </p:nvSpPr>
        <p:spPr>
          <a:xfrm>
            <a:off x="4701183" y="2242247"/>
            <a:ext cx="2736304" cy="72600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958317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(5-12)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(5-7)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可知，当用向后差分法将连续装置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数字化，求其相应的脉冲传递函数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时，可将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中的因子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直接用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(1-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)/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代替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3322091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这里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=(1-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)/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正好滞后于向前差分法的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-1)/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一个采样周期。</a:t>
            </a:r>
            <a:endParaRPr lang="en-US" altLang="zh-CN" sz="21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当连续装置的输入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与输出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具有如下关系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DE867D9-C348-422A-BF59-28351C12A030}"/>
              </a:ext>
            </a:extLst>
          </p:cNvPr>
          <p:cNvSpPr txBox="1"/>
          <p:nvPr/>
        </p:nvSpPr>
        <p:spPr>
          <a:xfrm>
            <a:off x="9864523" y="2242247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B144F009-64C2-466C-B0B1-20CB801D71B7}"/>
              </a:ext>
            </a:extLst>
          </p:cNvPr>
          <p:cNvSpPr txBox="1"/>
          <p:nvPr/>
        </p:nvSpPr>
        <p:spPr>
          <a:xfrm>
            <a:off x="9854789" y="4603412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864524" y="6036962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5-15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DAA25643-8AF0-41EC-931C-B43DF2A361E3}"/>
              </a:ext>
            </a:extLst>
          </p:cNvPr>
          <p:cNvSpPr txBox="1"/>
          <p:nvPr/>
        </p:nvSpPr>
        <p:spPr>
          <a:xfrm>
            <a:off x="833283" y="5215230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时，可用矩形积分法将其数字化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B7C4D5A-3B82-4E3A-9F66-68EA849E07F5}"/>
                  </a:ext>
                </a:extLst>
              </p:cNvPr>
              <p:cNvSpPr/>
              <p:nvPr/>
            </p:nvSpPr>
            <p:spPr>
              <a:xfrm>
                <a:off x="4801205" y="2296936"/>
                <a:ext cx="2339295" cy="553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B7C4D5A-3B82-4E3A-9F66-68EA849E0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205" y="2296936"/>
                <a:ext cx="2339295" cy="553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C84FA93-5719-4FC4-B1C2-42518FB4E7DB}"/>
                  </a:ext>
                </a:extLst>
              </p:cNvPr>
              <p:cNvSpPr/>
              <p:nvPr/>
            </p:nvSpPr>
            <p:spPr>
              <a:xfrm>
                <a:off x="5205239" y="4503497"/>
                <a:ext cx="18864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C84FA93-5719-4FC4-B1C2-42518FB4E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39" y="4503497"/>
                <a:ext cx="1886477" cy="7117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8FF055E-5601-4A52-8601-4AC1CD5BB819}"/>
                  </a:ext>
                </a:extLst>
              </p:cNvPr>
              <p:cNvSpPr/>
              <p:nvPr/>
            </p:nvSpPr>
            <p:spPr>
              <a:xfrm>
                <a:off x="3506324" y="5987001"/>
                <a:ext cx="5836726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Up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Up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8FF055E-5601-4A52-8601-4AC1CD5BB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24" y="5987001"/>
                <a:ext cx="5836726" cy="653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14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 animBg="1"/>
      <p:bldP spid="12" grpId="0"/>
      <p:bldP spid="13" grpId="0"/>
      <p:bldP spid="19" grpId="0"/>
      <p:bldP spid="22" grpId="0"/>
      <p:bldP spid="24" grpId="0"/>
      <p:bldP spid="25" grpId="0"/>
      <p:bldP spid="2" grpId="0"/>
      <p:bldP spid="4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D1F9CB59-7323-4190-B901-7C89C13D88FE}"/>
              </a:ext>
            </a:extLst>
          </p:cNvPr>
          <p:cNvSpPr/>
          <p:nvPr/>
        </p:nvSpPr>
        <p:spPr>
          <a:xfrm>
            <a:off x="4540567" y="5358532"/>
            <a:ext cx="2397926" cy="863948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2009FE65-1DEB-498A-AA1F-13FD8241B935}"/>
              </a:ext>
            </a:extLst>
          </p:cNvPr>
          <p:cNvSpPr/>
          <p:nvPr/>
        </p:nvSpPr>
        <p:spPr>
          <a:xfrm>
            <a:off x="4536687" y="3540691"/>
            <a:ext cx="2429758" cy="86409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F5A6A37F-DFAC-42DD-A221-D06D6BE51531}"/>
              </a:ext>
            </a:extLst>
          </p:cNvPr>
          <p:cNvSpPr/>
          <p:nvPr/>
        </p:nvSpPr>
        <p:spPr>
          <a:xfrm>
            <a:off x="4425290" y="2296053"/>
            <a:ext cx="2609086" cy="74334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B83C64E0-B477-480C-9233-530667BA38DB}"/>
              </a:ext>
            </a:extLst>
          </p:cNvPr>
          <p:cNvSpPr/>
          <p:nvPr/>
        </p:nvSpPr>
        <p:spPr>
          <a:xfrm>
            <a:off x="4425290" y="1153281"/>
            <a:ext cx="2609086" cy="720080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51998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(5-15)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两端进行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变换有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298456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(5-14)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的拉氏变换式为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DE867D9-C348-422A-BF59-28351C12A030}"/>
              </a:ext>
            </a:extLst>
          </p:cNvPr>
          <p:cNvSpPr txBox="1"/>
          <p:nvPr/>
        </p:nvSpPr>
        <p:spPr>
          <a:xfrm>
            <a:off x="9808149" y="229605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B144F009-64C2-466C-B0B1-20CB801D71B7}"/>
              </a:ext>
            </a:extLst>
          </p:cNvPr>
          <p:cNvSpPr txBox="1"/>
          <p:nvPr/>
        </p:nvSpPr>
        <p:spPr>
          <a:xfrm>
            <a:off x="9833350" y="3646690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864524" y="5598626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DAA25643-8AF0-41EC-931C-B43DF2A361E3}"/>
              </a:ext>
            </a:extLst>
          </p:cNvPr>
          <p:cNvSpPr txBox="1"/>
          <p:nvPr/>
        </p:nvSpPr>
        <p:spPr>
          <a:xfrm>
            <a:off x="776238" y="1779689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9BEC29-2011-468F-AB6D-C1DB256EB272}"/>
              </a:ext>
            </a:extLst>
          </p:cNvPr>
          <p:cNvSpPr/>
          <p:nvPr/>
        </p:nvSpPr>
        <p:spPr>
          <a:xfrm>
            <a:off x="4820642" y="1375399"/>
            <a:ext cx="1887055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575"/>
              </a:lnSpc>
              <a:spcAft>
                <a:spcPts val="0"/>
              </a:spcAft>
            </a:pP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=z</a:t>
            </a:r>
            <a:r>
              <a:rPr lang="en-US" altLang="zh-CN" i="1" baseline="30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-</a:t>
            </a:r>
            <a:r>
              <a:rPr lang="en-US" altLang="zh-CN" baseline="30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+TE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endParaRPr lang="zh-CN" altLang="zh-CN" sz="18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E295BE-A228-48F3-A2D6-C209526DA48A}"/>
                  </a:ext>
                </a:extLst>
              </p:cNvPr>
              <p:cNvSpPr/>
              <p:nvPr/>
            </p:nvSpPr>
            <p:spPr>
              <a:xfrm>
                <a:off x="4560622" y="2370303"/>
                <a:ext cx="2473754" cy="6690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E295BE-A228-48F3-A2D6-C209526DA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22" y="2370303"/>
                <a:ext cx="2473754" cy="669094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4DA3441-FE19-4ECE-842E-9FB32A9C4F78}"/>
                  </a:ext>
                </a:extLst>
              </p:cNvPr>
              <p:cNvSpPr/>
              <p:nvPr/>
            </p:nvSpPr>
            <p:spPr>
              <a:xfrm>
                <a:off x="4786040" y="3649352"/>
                <a:ext cx="188705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4DA3441-FE19-4ECE-842E-9FB32A9C4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40" y="3649352"/>
                <a:ext cx="1887055" cy="669094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17">
            <a:extLst>
              <a:ext uri="{FF2B5EF4-FFF2-40B4-BE49-F238E27FC236}">
                <a16:creationId xmlns:a16="http://schemas.microsoft.com/office/drawing/2014/main" id="{F64E43DB-FBEE-4D0E-A45E-AA683C26306A}"/>
              </a:ext>
            </a:extLst>
          </p:cNvPr>
          <p:cNvSpPr txBox="1"/>
          <p:nvPr/>
        </p:nvSpPr>
        <p:spPr>
          <a:xfrm>
            <a:off x="805965" y="4638086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(5-16)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(5-17)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，仍有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7F1BA7-38E2-48E0-BF2F-25D965311CC8}"/>
                  </a:ext>
                </a:extLst>
              </p:cNvPr>
              <p:cNvSpPr/>
              <p:nvPr/>
            </p:nvSpPr>
            <p:spPr>
              <a:xfrm>
                <a:off x="4405235" y="5624819"/>
                <a:ext cx="2533258" cy="553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7F1BA7-38E2-48E0-BF2F-25D965311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35" y="5624819"/>
                <a:ext cx="2533258" cy="5535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3352C881-189E-8A48-9468-07B0B16E6F9E}"/>
              </a:ext>
            </a:extLst>
          </p:cNvPr>
          <p:cNvSpPr txBox="1"/>
          <p:nvPr/>
        </p:nvSpPr>
        <p:spPr>
          <a:xfrm>
            <a:off x="699914" y="6350094"/>
            <a:ext cx="7961709" cy="519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(5-18)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说明，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矩形积分法与向后差分法有相同的映射关系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150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3" grpId="0" animBg="1"/>
      <p:bldP spid="12" grpId="0"/>
      <p:bldP spid="13" grpId="0"/>
      <p:bldP spid="19" grpId="0"/>
      <p:bldP spid="22" grpId="0"/>
      <p:bldP spid="24" grpId="0"/>
      <p:bldP spid="25" grpId="0"/>
      <p:bldP spid="2" grpId="0"/>
      <p:bldP spid="9" grpId="0"/>
      <p:bldP spid="26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811237E1-04BC-4EEA-82EC-6CAA77DF3F66}"/>
              </a:ext>
            </a:extLst>
          </p:cNvPr>
          <p:cNvSpPr/>
          <p:nvPr/>
        </p:nvSpPr>
        <p:spPr>
          <a:xfrm>
            <a:off x="4485159" y="5926449"/>
            <a:ext cx="3008113" cy="79501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E758F434-EDFC-4C44-888C-84E88F811589}"/>
              </a:ext>
            </a:extLst>
          </p:cNvPr>
          <p:cNvSpPr/>
          <p:nvPr/>
        </p:nvSpPr>
        <p:spPr>
          <a:xfrm>
            <a:off x="3098391" y="4345499"/>
            <a:ext cx="5947975" cy="693716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B289F949-B948-48C3-8BA0-E8C82479E0A7}"/>
              </a:ext>
            </a:extLst>
          </p:cNvPr>
          <p:cNvSpPr/>
          <p:nvPr/>
        </p:nvSpPr>
        <p:spPr>
          <a:xfrm>
            <a:off x="4053111" y="2801180"/>
            <a:ext cx="3672408" cy="690337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1697198"/>
            <a:ext cx="10469102" cy="107879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是从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域与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域的映射关系出发，将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平面上的零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极点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直接映射为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域上的零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极点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e</a:t>
            </a:r>
            <a:r>
              <a:rPr lang="en-US" altLang="zh-CN" sz="21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为采样周期，这种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直接映射关系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可以表示为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65417" y="2781972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B1463FF-B9E6-4C6F-8A42-42476EF23FD5}"/>
              </a:ext>
            </a:extLst>
          </p:cNvPr>
          <p:cNvSpPr txBox="1"/>
          <p:nvPr/>
        </p:nvSpPr>
        <p:spPr>
          <a:xfrm>
            <a:off x="817444" y="865510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匹配</a:t>
            </a:r>
            <a:r>
              <a:rPr lang="en-US" altLang="zh-CN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Z</a:t>
            </a:r>
            <a:r>
              <a:rPr lang="zh-CN" altLang="en-US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变换法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/>
              <p:nvPr/>
            </p:nvSpPr>
            <p:spPr>
              <a:xfrm>
                <a:off x="4197127" y="2919421"/>
                <a:ext cx="3393557" cy="439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27" y="2919421"/>
                <a:ext cx="3393557" cy="439864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C20A7BF-0ECC-4398-9541-22DB8EEA5292}"/>
              </a:ext>
            </a:extLst>
          </p:cNvPr>
          <p:cNvSpPr txBox="1"/>
          <p:nvPr/>
        </p:nvSpPr>
        <p:spPr>
          <a:xfrm>
            <a:off x="837828" y="3599848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对于共轭复数零、极点，式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的映射关系变成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8633D28-3E0E-42CB-A0C0-6D721310C8C3}"/>
                  </a:ext>
                </a:extLst>
              </p:cNvPr>
              <p:cNvSpPr/>
              <p:nvPr/>
            </p:nvSpPr>
            <p:spPr>
              <a:xfrm>
                <a:off x="3098391" y="4345499"/>
                <a:ext cx="5947975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/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𝑗𝑏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𝑗𝑏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)→(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𝑗𝑏𝑇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𝑗𝑏𝑇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𝑏𝑇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8633D28-3E0E-42CB-A0C0-6D721310C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391" y="4345499"/>
                <a:ext cx="5947975" cy="693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7">
            <a:extLst>
              <a:ext uri="{FF2B5EF4-FFF2-40B4-BE49-F238E27FC236}">
                <a16:creationId xmlns:a16="http://schemas.microsoft.com/office/drawing/2014/main" id="{73DF37BC-03AB-4F13-8B30-877E38E1AEBF}"/>
              </a:ext>
            </a:extLst>
          </p:cNvPr>
          <p:cNvSpPr txBox="1"/>
          <p:nvPr/>
        </p:nvSpPr>
        <p:spPr>
          <a:xfrm>
            <a:off x="9265417" y="4405724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C16DFF19-330A-45DD-B53F-5426406BC4FB}"/>
              </a:ext>
            </a:extLst>
          </p:cNvPr>
          <p:cNvSpPr txBox="1"/>
          <p:nvPr/>
        </p:nvSpPr>
        <p:spPr>
          <a:xfrm>
            <a:off x="817444" y="5216035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变换法的这种映射关系还应保证映射前后的增益相等，设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2367713-4CC2-4E45-869F-55A763F95ED3}"/>
                  </a:ext>
                </a:extLst>
              </p:cNvPr>
              <p:cNvSpPr/>
              <p:nvPr/>
            </p:nvSpPr>
            <p:spPr>
              <a:xfrm>
                <a:off x="4485159" y="5997712"/>
                <a:ext cx="2888611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2367713-4CC2-4E45-869F-55A763F95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59" y="5997712"/>
                <a:ext cx="2888611" cy="669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17">
            <a:extLst>
              <a:ext uri="{FF2B5EF4-FFF2-40B4-BE49-F238E27FC236}">
                <a16:creationId xmlns:a16="http://schemas.microsoft.com/office/drawing/2014/main" id="{8679705E-59B0-4EAC-AF73-8332ACA32B60}"/>
              </a:ext>
            </a:extLst>
          </p:cNvPr>
          <p:cNvSpPr txBox="1"/>
          <p:nvPr/>
        </p:nvSpPr>
        <p:spPr>
          <a:xfrm>
            <a:off x="9265417" y="591765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3" grpId="0" animBg="1"/>
      <p:bldP spid="13" grpId="0"/>
      <p:bldP spid="24" grpId="0"/>
      <p:bldP spid="27" grpId="0"/>
      <p:bldP spid="2" grpId="0"/>
      <p:bldP spid="18" grpId="0"/>
      <p:bldP spid="4" grpId="0"/>
      <p:bldP spid="22" grpId="0"/>
      <p:bldP spid="6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1843785D-B6DE-49AF-8F2E-29EFE1D9B3C3}"/>
              </a:ext>
            </a:extLst>
          </p:cNvPr>
          <p:cNvSpPr/>
          <p:nvPr/>
        </p:nvSpPr>
        <p:spPr>
          <a:xfrm>
            <a:off x="3549055" y="5200501"/>
            <a:ext cx="5256584" cy="936104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5191E393-D772-452D-ACDB-BCC541B69193}"/>
              </a:ext>
            </a:extLst>
          </p:cNvPr>
          <p:cNvSpPr/>
          <p:nvPr/>
        </p:nvSpPr>
        <p:spPr>
          <a:xfrm>
            <a:off x="4845199" y="3095341"/>
            <a:ext cx="2293488" cy="665000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BA0F2A21-BD76-412C-8ACA-A16DA6C00ECF}"/>
              </a:ext>
            </a:extLst>
          </p:cNvPr>
          <p:cNvSpPr/>
          <p:nvPr/>
        </p:nvSpPr>
        <p:spPr>
          <a:xfrm>
            <a:off x="3837087" y="1456085"/>
            <a:ext cx="4248472" cy="936104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914324" y="4252693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27069" y="165075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837828" y="247904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映射后应使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837828" y="800175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映射后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FAC3D43-6D2A-4281-8146-257E895548DE}"/>
                  </a:ext>
                </a:extLst>
              </p:cNvPr>
              <p:cNvSpPr/>
              <p:nvPr/>
            </p:nvSpPr>
            <p:spPr>
              <a:xfrm>
                <a:off x="3837087" y="1607139"/>
                <a:ext cx="4142031" cy="697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FAC3D43-6D2A-4281-8146-257E89554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87" y="1607139"/>
                <a:ext cx="4142031" cy="697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8048D32-35DA-4077-9E5E-F7DF5494C6EF}"/>
                  </a:ext>
                </a:extLst>
              </p:cNvPr>
              <p:cNvSpPr/>
              <p:nvPr/>
            </p:nvSpPr>
            <p:spPr>
              <a:xfrm>
                <a:off x="4919811" y="3191444"/>
                <a:ext cx="2218876" cy="454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8048D32-35DA-4077-9E5E-F7DF549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1" y="3191444"/>
                <a:ext cx="2218876" cy="454996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A3CB83D-0928-4B65-BAF5-16C385918849}"/>
              </a:ext>
            </a:extLst>
          </p:cNvPr>
          <p:cNvSpPr txBox="1"/>
          <p:nvPr/>
        </p:nvSpPr>
        <p:spPr>
          <a:xfrm>
            <a:off x="9232787" y="309534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8C694B-5B61-4A48-94FA-94BF1929F91D}"/>
                  </a:ext>
                </a:extLst>
              </p:cNvPr>
              <p:cNvSpPr/>
              <p:nvPr/>
            </p:nvSpPr>
            <p:spPr>
              <a:xfrm>
                <a:off x="3692337" y="5305465"/>
                <a:ext cx="5180777" cy="703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8C694B-5B61-4A48-94FA-94BF1929F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337" y="5305465"/>
                <a:ext cx="5180777" cy="7030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7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2" grpId="0" animBg="1"/>
      <p:bldP spid="13" grpId="0"/>
      <p:bldP spid="24" grpId="0"/>
      <p:bldP spid="12" grpId="0"/>
      <p:bldP spid="14" grpId="0"/>
      <p:bldP spid="3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DFE71FFE-AE46-402E-966A-EB234624B46F}"/>
              </a:ext>
            </a:extLst>
          </p:cNvPr>
          <p:cNvSpPr/>
          <p:nvPr/>
        </p:nvSpPr>
        <p:spPr>
          <a:xfrm>
            <a:off x="4485159" y="1888133"/>
            <a:ext cx="2592288" cy="864096"/>
          </a:xfrm>
          <a:prstGeom prst="snip2Diag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665993" y="828076"/>
            <a:ext cx="10469102" cy="113612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这种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离散化方法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应用于具有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因式分解形式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的传递函数时，比较方便。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设一连续装置的传递函数为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/>
              <p:nvPr/>
            </p:nvSpPr>
            <p:spPr>
              <a:xfrm>
                <a:off x="4557167" y="2022256"/>
                <a:ext cx="2590646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+10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67" y="2022256"/>
                <a:ext cx="2590646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7">
            <a:extLst>
              <a:ext uri="{FF2B5EF4-FFF2-40B4-BE49-F238E27FC236}">
                <a16:creationId xmlns:a16="http://schemas.microsoft.com/office/drawing/2014/main" id="{C8E05320-426F-4E98-8CF8-BEF4F10D07A6}"/>
              </a:ext>
            </a:extLst>
          </p:cNvPr>
          <p:cNvSpPr txBox="1"/>
          <p:nvPr/>
        </p:nvSpPr>
        <p:spPr>
          <a:xfrm>
            <a:off x="466130" y="2834807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当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采样周期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T=0.01s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时，用匹配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变换法将其离散化。</a:t>
            </a:r>
          </a:p>
        </p:txBody>
      </p:sp>
    </p:spTree>
    <p:extLst>
      <p:ext uri="{BB962C8B-B14F-4D97-AF65-F5344CB8AC3E}">
        <p14:creationId xmlns:p14="http://schemas.microsoft.com/office/powerpoint/2010/main" val="216093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2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07CC0874-3496-4965-A110-F84FE1C27D70}"/>
              </a:ext>
            </a:extLst>
          </p:cNvPr>
          <p:cNvSpPr/>
          <p:nvPr/>
        </p:nvSpPr>
        <p:spPr>
          <a:xfrm>
            <a:off x="3874364" y="5880216"/>
            <a:ext cx="4329736" cy="1008112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7AFBA63A-166E-467C-8BAB-84767A9BF548}"/>
              </a:ext>
            </a:extLst>
          </p:cNvPr>
          <p:cNvSpPr/>
          <p:nvPr/>
        </p:nvSpPr>
        <p:spPr>
          <a:xfrm>
            <a:off x="2180903" y="3844354"/>
            <a:ext cx="8208912" cy="139086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DFE71FFE-AE46-402E-966A-EB234624B46F}"/>
              </a:ext>
            </a:extLst>
          </p:cNvPr>
          <p:cNvSpPr/>
          <p:nvPr/>
        </p:nvSpPr>
        <p:spPr>
          <a:xfrm>
            <a:off x="4485159" y="1888133"/>
            <a:ext cx="2592288" cy="864096"/>
          </a:xfrm>
          <a:prstGeom prst="snip2Diag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665993" y="828076"/>
            <a:ext cx="10469102" cy="107879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这种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离散化方法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应用于具有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因式分解形式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的传递函数时，比较方便。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设一连续装置的传递函数为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/>
              <p:nvPr/>
            </p:nvSpPr>
            <p:spPr>
              <a:xfrm>
                <a:off x="4557167" y="2022256"/>
                <a:ext cx="2590646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+10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67" y="2022256"/>
                <a:ext cx="2590646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7">
            <a:extLst>
              <a:ext uri="{FF2B5EF4-FFF2-40B4-BE49-F238E27FC236}">
                <a16:creationId xmlns:a16="http://schemas.microsoft.com/office/drawing/2014/main" id="{C8E05320-426F-4E98-8CF8-BEF4F10D07A6}"/>
              </a:ext>
            </a:extLst>
          </p:cNvPr>
          <p:cNvSpPr txBox="1"/>
          <p:nvPr/>
        </p:nvSpPr>
        <p:spPr>
          <a:xfrm>
            <a:off x="466130" y="2834807"/>
            <a:ext cx="10469102" cy="106687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当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采样周期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T=0.01s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时，用匹配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变换法将其离散化。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　由式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1DB5394-5939-4948-AFE3-F0A2F6107AB1}"/>
                  </a:ext>
                </a:extLst>
              </p:cNvPr>
              <p:cNvSpPr/>
              <p:nvPr/>
            </p:nvSpPr>
            <p:spPr>
              <a:xfrm>
                <a:off x="2324919" y="3938966"/>
                <a:ext cx="8185959" cy="1296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4×0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5×0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10×0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985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lim>
                            </m:limLow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limLow>
                              <m:limLow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𝑙𝑖𝑚</m:t>
                                </m:r>
                              </m:e>
                              <m:lim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985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6×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6×1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=100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1DB5394-5939-4948-AFE3-F0A2F6107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919" y="3938966"/>
                <a:ext cx="8185959" cy="12962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7">
            <a:extLst>
              <a:ext uri="{FF2B5EF4-FFF2-40B4-BE49-F238E27FC236}">
                <a16:creationId xmlns:a16="http://schemas.microsoft.com/office/drawing/2014/main" id="{777324A0-C0B7-4225-8939-1F418D7EB2CC}"/>
              </a:ext>
            </a:extLst>
          </p:cNvPr>
          <p:cNvSpPr txBox="1"/>
          <p:nvPr/>
        </p:nvSpPr>
        <p:spPr>
          <a:xfrm>
            <a:off x="804681" y="5235218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最后得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672EE39-00B7-448A-B1ED-9DC3B6586019}"/>
                  </a:ext>
                </a:extLst>
              </p:cNvPr>
              <p:cNvSpPr/>
              <p:nvPr/>
            </p:nvSpPr>
            <p:spPr>
              <a:xfrm>
                <a:off x="3874364" y="6097447"/>
                <a:ext cx="4177747" cy="647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96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985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672EE39-00B7-448A-B1ED-9DC3B6586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364" y="6097447"/>
                <a:ext cx="4177747" cy="647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CC8889-8812-A751-DE06-CC6519D35374}"/>
                  </a:ext>
                </a:extLst>
              </p:cNvPr>
              <p:cNvSpPr/>
              <p:nvPr/>
            </p:nvSpPr>
            <p:spPr>
              <a:xfrm>
                <a:off x="7845866" y="2100249"/>
                <a:ext cx="3393557" cy="439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CC8889-8812-A751-DE06-CC6519D35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866" y="2100249"/>
                <a:ext cx="3393557" cy="439864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6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13" grpId="0"/>
      <p:bldP spid="2" grpId="0"/>
      <p:bldP spid="12" grpId="0"/>
      <p:bldP spid="3" grpId="0"/>
      <p:bldP spid="14" grpId="0"/>
      <p:bldP spid="4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D5C8A276-B738-46B1-AAE8-18B0C50E83B8}"/>
              </a:ext>
            </a:extLst>
          </p:cNvPr>
          <p:cNvSpPr/>
          <p:nvPr/>
        </p:nvSpPr>
        <p:spPr>
          <a:xfrm>
            <a:off x="4917207" y="5560541"/>
            <a:ext cx="1928258" cy="122413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10037E50-6AD8-4ACB-8893-BCED5B004548}"/>
              </a:ext>
            </a:extLst>
          </p:cNvPr>
          <p:cNvSpPr/>
          <p:nvPr/>
        </p:nvSpPr>
        <p:spPr>
          <a:xfrm>
            <a:off x="4392550" y="3799258"/>
            <a:ext cx="2756905" cy="845363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210F106E-BD83-4D95-9CB9-EE1590F93CA0}"/>
              </a:ext>
            </a:extLst>
          </p:cNvPr>
          <p:cNvSpPr/>
          <p:nvPr/>
        </p:nvSpPr>
        <p:spPr>
          <a:xfrm>
            <a:off x="4341143" y="2176165"/>
            <a:ext cx="2736304" cy="86409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47003" y="4889424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于是可得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27069" y="2296656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837828" y="3124944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展成台劳级数，并取前两项有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837828" y="1446078"/>
            <a:ext cx="10469102" cy="113612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双线性变换法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也称突斯汀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(Tustin)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法，是实际控制系统中比较常用的一种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离散化方法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，根据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8048D32-35DA-4077-9E5E-F7DF5494C6EF}"/>
                  </a:ext>
                </a:extLst>
              </p:cNvPr>
              <p:cNvSpPr/>
              <p:nvPr/>
            </p:nvSpPr>
            <p:spPr>
              <a:xfrm>
                <a:off x="4559005" y="3926571"/>
                <a:ext cx="2517292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nor/>
                        </m:rPr>
                        <a:rPr lang="en-US" altLang="zh-CN"/>
                        <m:t>≈1+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𝑇𝑠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，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i="1"/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nor/>
                        </m:rPr>
                        <a:rPr lang="en-US" altLang="zh-CN"/>
                        <m:t>≈1</m:t>
                      </m:r>
                      <m:r>
                        <m:rPr>
                          <m:nor/>
                        </m:rPr>
                        <a:rPr lang="en-US" altLang="zh-CN" i="1"/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𝑇𝑠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8048D32-35DA-4077-9E5E-F7DF549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005" y="3926571"/>
                <a:ext cx="2517292" cy="60907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572462B-B365-43A6-8CFF-2FE1279EA57F}"/>
                  </a:ext>
                </a:extLst>
              </p:cNvPr>
              <p:cNvSpPr/>
              <p:nvPr/>
            </p:nvSpPr>
            <p:spPr>
              <a:xfrm>
                <a:off x="4392550" y="2252764"/>
                <a:ext cx="2176943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/</m:t>
                          </m:r>
                        </m:e>
                      </m:d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572462B-B365-43A6-8CFF-2FE1279EA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550" y="2252764"/>
                <a:ext cx="2176943" cy="49398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1919F59-DA3F-415E-8660-195D056C121F}"/>
                  </a:ext>
                </a:extLst>
              </p:cNvPr>
              <p:cNvSpPr/>
              <p:nvPr/>
            </p:nvSpPr>
            <p:spPr>
              <a:xfrm>
                <a:off x="1654848" y="3201512"/>
                <a:ext cx="548740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1919F59-DA3F-415E-8660-195D056C1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848" y="3201512"/>
                <a:ext cx="548740" cy="493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C4C67B-1138-403F-95AE-5CEE3AD40C45}"/>
                  </a:ext>
                </a:extLst>
              </p:cNvPr>
              <p:cNvSpPr/>
              <p:nvPr/>
            </p:nvSpPr>
            <p:spPr>
              <a:xfrm>
                <a:off x="2396927" y="3201511"/>
                <a:ext cx="721864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C4C67B-1138-403F-95AE-5CEE3AD40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927" y="3201511"/>
                <a:ext cx="721864" cy="4939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23">
            <a:extLst>
              <a:ext uri="{FF2B5EF4-FFF2-40B4-BE49-F238E27FC236}">
                <a16:creationId xmlns:a16="http://schemas.microsoft.com/office/drawing/2014/main" id="{29001946-E923-4A29-9D92-F1042FAD9B51}"/>
              </a:ext>
            </a:extLst>
          </p:cNvPr>
          <p:cNvSpPr txBox="1"/>
          <p:nvPr/>
        </p:nvSpPr>
        <p:spPr>
          <a:xfrm>
            <a:off x="847003" y="837053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3.</a:t>
            </a:r>
            <a:r>
              <a:rPr lang="zh-CN" altLang="en-US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双线性变换法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5CC450A-4A56-4BF7-9577-C9DDA526F270}"/>
                  </a:ext>
                </a:extLst>
              </p:cNvPr>
              <p:cNvSpPr/>
              <p:nvPr/>
            </p:nvSpPr>
            <p:spPr>
              <a:xfrm>
                <a:off x="4747711" y="5630428"/>
                <a:ext cx="2097754" cy="1010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5CC450A-4A56-4BF7-9577-C9DDA526F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711" y="5630428"/>
                <a:ext cx="2097754" cy="10100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17">
            <a:extLst>
              <a:ext uri="{FF2B5EF4-FFF2-40B4-BE49-F238E27FC236}">
                <a16:creationId xmlns:a16="http://schemas.microsoft.com/office/drawing/2014/main" id="{3253D8EA-56BE-48CB-9D65-F0281004A0C9}"/>
              </a:ext>
            </a:extLst>
          </p:cNvPr>
          <p:cNvSpPr txBox="1"/>
          <p:nvPr/>
        </p:nvSpPr>
        <p:spPr>
          <a:xfrm>
            <a:off x="9252789" y="584965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5-25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0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3" grpId="0" animBg="1"/>
      <p:bldP spid="13" grpId="0"/>
      <p:bldP spid="24" grpId="0"/>
      <p:bldP spid="12" grpId="0"/>
      <p:bldP spid="14" grpId="0"/>
      <p:bldP spid="4" grpId="0"/>
      <p:bldP spid="2" grpId="0"/>
      <p:bldP spid="6" grpId="0"/>
      <p:bldP spid="7" grpId="0"/>
      <p:bldP spid="19" grpId="0"/>
      <p:bldP spid="8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ABB2024D-04C3-4736-9E76-BE3D5CEC99B2}"/>
              </a:ext>
            </a:extLst>
          </p:cNvPr>
          <p:cNvSpPr/>
          <p:nvPr/>
        </p:nvSpPr>
        <p:spPr>
          <a:xfrm>
            <a:off x="4701183" y="5704557"/>
            <a:ext cx="2232248" cy="86409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31E9A07B-C017-4FE0-9B0E-C9A620ED0C29}"/>
              </a:ext>
            </a:extLst>
          </p:cNvPr>
          <p:cNvSpPr/>
          <p:nvPr/>
        </p:nvSpPr>
        <p:spPr>
          <a:xfrm>
            <a:off x="4485159" y="3256285"/>
            <a:ext cx="2693814" cy="93610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FDCD7D66-65EB-4B19-9810-285AB3C2BA5A}"/>
              </a:ext>
            </a:extLst>
          </p:cNvPr>
          <p:cNvSpPr/>
          <p:nvPr/>
        </p:nvSpPr>
        <p:spPr>
          <a:xfrm>
            <a:off x="4701183" y="1537331"/>
            <a:ext cx="2089588" cy="782850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47003" y="4889424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(5-27)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表明，当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27069" y="153733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519480" y="2490890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(5-26)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的变换关系，如果连续装置的传递函数为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，则其离散化后的脉冲传递函数为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494753" y="924186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从中解出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，得双线性变换的近似表达式为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253D8EA-56BE-48CB-9D65-F0281004A0C9}"/>
              </a:ext>
            </a:extLst>
          </p:cNvPr>
          <p:cNvSpPr txBox="1"/>
          <p:nvPr/>
        </p:nvSpPr>
        <p:spPr>
          <a:xfrm>
            <a:off x="9252789" y="584965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31BAB6C-8CF9-49B0-ACC5-FBCC607768F2}"/>
                  </a:ext>
                </a:extLst>
              </p:cNvPr>
              <p:cNvSpPr/>
              <p:nvPr/>
            </p:nvSpPr>
            <p:spPr>
              <a:xfrm>
                <a:off x="4888954" y="1576297"/>
                <a:ext cx="1730154" cy="652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31BAB6C-8CF9-49B0-ACC5-FBCC60776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954" y="1576297"/>
                <a:ext cx="1730154" cy="652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E9C193-06BF-4741-8571-1E0FF8FE4432}"/>
                  </a:ext>
                </a:extLst>
              </p:cNvPr>
              <p:cNvSpPr/>
              <p:nvPr/>
            </p:nvSpPr>
            <p:spPr>
              <a:xfrm>
                <a:off x="4485159" y="3442741"/>
                <a:ext cx="2693814" cy="572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E9C193-06BF-4741-8571-1E0FF8FE4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59" y="3442741"/>
                <a:ext cx="2693814" cy="572401"/>
              </a:xfrm>
              <a:prstGeom prst="rect">
                <a:avLst/>
              </a:prstGeom>
              <a:blipFill>
                <a:blip r:embed="rId5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17">
            <a:extLst>
              <a:ext uri="{FF2B5EF4-FFF2-40B4-BE49-F238E27FC236}">
                <a16:creationId xmlns:a16="http://schemas.microsoft.com/office/drawing/2014/main" id="{3B48F688-7393-42DD-A352-81EE8E1F0A11}"/>
              </a:ext>
            </a:extLst>
          </p:cNvPr>
          <p:cNvSpPr txBox="1"/>
          <p:nvPr/>
        </p:nvSpPr>
        <p:spPr>
          <a:xfrm>
            <a:off x="9259596" y="3404400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C72A86-8B88-4D3C-BAE1-2CF3E4BA2956}"/>
                  </a:ext>
                </a:extLst>
              </p:cNvPr>
              <p:cNvSpPr/>
              <p:nvPr/>
            </p:nvSpPr>
            <p:spPr>
              <a:xfrm>
                <a:off x="4919811" y="5803968"/>
                <a:ext cx="1870960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C72A86-8B88-4D3C-BAE1-2CF3E4BA2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1" y="5803968"/>
                <a:ext cx="1870960" cy="669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78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" grpId="0" animBg="1"/>
      <p:bldP spid="24" grpId="0"/>
      <p:bldP spid="12" grpId="0"/>
      <p:bldP spid="14" grpId="0"/>
      <p:bldP spid="22" grpId="0"/>
      <p:bldP spid="3" grpId="0"/>
      <p:bldP spid="5" grpId="0"/>
      <p:bldP spid="25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F671A1DC-8636-4EFA-9AB8-03CE12CACF3A}"/>
              </a:ext>
            </a:extLst>
          </p:cNvPr>
          <p:cNvSpPr/>
          <p:nvPr/>
        </p:nvSpPr>
        <p:spPr>
          <a:xfrm>
            <a:off x="4053111" y="5560541"/>
            <a:ext cx="4076498" cy="1079972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F4FB5361-6C5A-4D05-B035-FC425C8B672A}"/>
              </a:ext>
            </a:extLst>
          </p:cNvPr>
          <p:cNvSpPr/>
          <p:nvPr/>
        </p:nvSpPr>
        <p:spPr>
          <a:xfrm>
            <a:off x="4225085" y="3112269"/>
            <a:ext cx="3619902" cy="864096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3625F41C-7F9D-42EF-A8AD-A5C923390BD8}"/>
              </a:ext>
            </a:extLst>
          </p:cNvPr>
          <p:cNvSpPr/>
          <p:nvPr/>
        </p:nvSpPr>
        <p:spPr>
          <a:xfrm>
            <a:off x="4413151" y="1240061"/>
            <a:ext cx="3024336" cy="936104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538959" y="4885759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与其相应的差分方程为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27069" y="153733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519480" y="2490890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494753" y="924186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时，则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253D8EA-56BE-48CB-9D65-F0281004A0C9}"/>
              </a:ext>
            </a:extLst>
          </p:cNvPr>
          <p:cNvSpPr txBox="1"/>
          <p:nvPr/>
        </p:nvSpPr>
        <p:spPr>
          <a:xfrm>
            <a:off x="9252789" y="584965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5-31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B48F688-7393-42DD-A352-81EE8E1F0A11}"/>
              </a:ext>
            </a:extLst>
          </p:cNvPr>
          <p:cNvSpPr txBox="1"/>
          <p:nvPr/>
        </p:nvSpPr>
        <p:spPr>
          <a:xfrm>
            <a:off x="9259596" y="3404400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5-30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3736245-D663-4AD3-A344-51F39E7E032D}"/>
                  </a:ext>
                </a:extLst>
              </p:cNvPr>
              <p:cNvSpPr/>
              <p:nvPr/>
            </p:nvSpPr>
            <p:spPr>
              <a:xfrm>
                <a:off x="4485159" y="1412225"/>
                <a:ext cx="2847510" cy="696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3736245-D663-4AD3-A344-51F39E7E0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59" y="1412225"/>
                <a:ext cx="2847510" cy="696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E5F231-749D-4E39-9210-E8F2EF3950A3}"/>
                  </a:ext>
                </a:extLst>
              </p:cNvPr>
              <p:cNvSpPr/>
              <p:nvPr/>
            </p:nvSpPr>
            <p:spPr>
              <a:xfrm>
                <a:off x="4225085" y="3243549"/>
                <a:ext cx="3619902" cy="645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E5F231-749D-4E39-9210-E8F2EF395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85" y="3243549"/>
                <a:ext cx="3619902" cy="645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ECDC61-C034-4009-83B7-AC91F013F89E}"/>
                  </a:ext>
                </a:extLst>
              </p:cNvPr>
              <p:cNvSpPr/>
              <p:nvPr/>
            </p:nvSpPr>
            <p:spPr>
              <a:xfrm>
                <a:off x="4313185" y="5806946"/>
                <a:ext cx="3559308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ECDC61-C034-4009-83B7-AC91F013F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185" y="5806946"/>
                <a:ext cx="3559308" cy="618118"/>
              </a:xfrm>
              <a:prstGeom prst="rect">
                <a:avLst/>
              </a:prstGeom>
              <a:blipFill>
                <a:blip r:embed="rId6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2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3" grpId="0" animBg="1"/>
      <p:bldP spid="13" grpId="0"/>
      <p:bldP spid="24" grpId="0"/>
      <p:bldP spid="12" grpId="0"/>
      <p:bldP spid="14" grpId="0"/>
      <p:bldP spid="22" grpId="0"/>
      <p:bldP spid="25" grpId="0"/>
      <p:bldP spid="2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251" y="2627483"/>
            <a:ext cx="10469102" cy="259036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中根据系统中信号相对于时间的连续性，通常分为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连续时间系统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离散时间系统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简称连续系统和离散系统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在采用计算机进行信号处理的控制系统中，计算机处理的信号是以数码形式存在的，也称为数字信号，它在时间上是离散的。由于计算机字节有限，所以信号的幅值也是离散的，通常用二进制数表示，因此计算机控制系统是一种离散控制系统。离散控制理论是研究计算机控制系统的理论基础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一、 计算机控制系统的组成及特点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0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E4504414-2179-4254-8286-E4A434C01303}"/>
              </a:ext>
            </a:extLst>
          </p:cNvPr>
          <p:cNvSpPr/>
          <p:nvPr/>
        </p:nvSpPr>
        <p:spPr>
          <a:xfrm>
            <a:off x="2505514" y="4703747"/>
            <a:ext cx="7452253" cy="1963059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53B17C45-FD63-4359-99E3-B16FA4C470A3}"/>
              </a:ext>
            </a:extLst>
          </p:cNvPr>
          <p:cNvSpPr/>
          <p:nvPr/>
        </p:nvSpPr>
        <p:spPr>
          <a:xfrm>
            <a:off x="4629175" y="2587186"/>
            <a:ext cx="2592288" cy="885123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437609" y="3394786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的离散化模型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　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(5-26)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的变换关系代入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D(s)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437609" y="2062388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用双线性变换法求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947515" y="537844"/>
            <a:ext cx="10469102" cy="155161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(5-31)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的向后差分法比较可知，在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双线性变换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中，用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二点的平均值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代替了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向后差分法中的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。所以双线性变换法比直接差分法具有更高的精度，但在使用中比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繁杂一些。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4800D15-FE1E-47DC-9CA8-3761E47D5A3B}"/>
                  </a:ext>
                </a:extLst>
              </p:cNvPr>
              <p:cNvSpPr/>
              <p:nvPr/>
            </p:nvSpPr>
            <p:spPr>
              <a:xfrm>
                <a:off x="4845199" y="2679188"/>
                <a:ext cx="203523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4800D15-FE1E-47DC-9CA8-3761E47D5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99" y="2679188"/>
                <a:ext cx="2035236" cy="661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559183-12C3-496E-B693-4E53BFA4591B}"/>
                  </a:ext>
                </a:extLst>
              </p:cNvPr>
              <p:cNvSpPr/>
              <p:nvPr/>
            </p:nvSpPr>
            <p:spPr>
              <a:xfrm>
                <a:off x="2505514" y="4754935"/>
                <a:ext cx="7353103" cy="1835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den>
                                        </m:f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den>
                                </m:f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559183-12C3-496E-B693-4E53BFA45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514" y="4754935"/>
                <a:ext cx="7353103" cy="1835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308639F-83A1-B6E7-701B-500A6A03A90E}"/>
                  </a:ext>
                </a:extLst>
              </p:cNvPr>
              <p:cNvSpPr/>
              <p:nvPr/>
            </p:nvSpPr>
            <p:spPr>
              <a:xfrm>
                <a:off x="8733631" y="2650541"/>
                <a:ext cx="1730154" cy="652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308639F-83A1-B6E7-701B-500A6A03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31" y="2650541"/>
                <a:ext cx="1730154" cy="652166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1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3" grpId="0"/>
      <p:bldP spid="12" grpId="0"/>
      <p:bldP spid="14" grpId="0"/>
      <p:bldP spid="3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66130" y="1371927"/>
            <a:ext cx="6192688" cy="494485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计算机控制系统的典型结构框图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。包括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工作于离散状态下的计算机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具有连续工作状态的被控对象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两大部分。被控制量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一般为连续变化的物理量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位移、速度、压力、流量、温度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，经过检测传感量转换成相应的电信号，再经过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(A/D)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将信号转换成计算机能够处理的数字量送入计算机，从而完成了信号的输入过程。计算机经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数字运算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后的数字信号还需要经过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(D/A)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保持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转换成连续信号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，再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经过执行机构施加到被控对象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，实现了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信息的输出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11" name="5z1.jpg" descr="id:2147484421;FounderCES">
            <a:extLst>
              <a:ext uri="{FF2B5EF4-FFF2-40B4-BE49-F238E27FC236}">
                <a16:creationId xmlns:a16="http://schemas.microsoft.com/office/drawing/2014/main" id="{912971AD-B01E-4AC5-84F4-693453B100BC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0078" y="2023096"/>
            <a:ext cx="6048672" cy="2542449"/>
          </a:xfrm>
          <a:prstGeom prst="rect">
            <a:avLst/>
          </a:prstGeom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C4EB97A7-3743-41FA-92E4-BFA81AD5C578}"/>
              </a:ext>
            </a:extLst>
          </p:cNvPr>
          <p:cNvSpPr txBox="1"/>
          <p:nvPr/>
        </p:nvSpPr>
        <p:spPr>
          <a:xfrm>
            <a:off x="8229575" y="5174554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 </a:t>
            </a:r>
            <a:r>
              <a:rPr lang="en-US" altLang="zh-CN" sz="1500" b="1" dirty="0">
                <a:latin typeface="+mn-ea"/>
              </a:rPr>
              <a:t>5-1 </a:t>
            </a:r>
            <a:r>
              <a:rPr lang="zh-CN" altLang="en-US" sz="1500" b="1" dirty="0">
                <a:latin typeface="+mn-ea"/>
              </a:rPr>
              <a:t>计算机控制系统的典型结构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47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90136" y="2680221"/>
            <a:ext cx="10469102" cy="210561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因此从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信息转换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的观点来观察计算机控制系统，可以抽象为信息的变换与处理过程。其中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数转换器完成了信息的获取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，计算机对输入的信息进行比较和处理控制算法与逻辑运算，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模转换器实现了信息的输出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。计算机控制系统中信号的具体变换与传输过程如图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对角圆角 2">
            <a:extLst>
              <a:ext uri="{FF2B5EF4-FFF2-40B4-BE49-F238E27FC236}">
                <a16:creationId xmlns:a16="http://schemas.microsoft.com/office/drawing/2014/main" id="{931F5189-19AA-49EB-89F3-5B5620C55238}"/>
              </a:ext>
            </a:extLst>
          </p:cNvPr>
          <p:cNvSpPr/>
          <p:nvPr/>
        </p:nvSpPr>
        <p:spPr>
          <a:xfrm>
            <a:off x="1100783" y="2680221"/>
            <a:ext cx="10441160" cy="2088232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32221" y="1422555"/>
            <a:ext cx="6258467" cy="44601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可以清楚看出计算机获得信息的过程，把模拟信号按一定时间间隔</a:t>
            </a:r>
            <a:r>
              <a:rPr lang="en-US" altLang="zh-CN" sz="2100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转变为在瞬时</a:t>
            </a:r>
            <a:r>
              <a:rPr lang="en-US" altLang="zh-CN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altLang="zh-CN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…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的一系列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脉冲输出信号</a:t>
            </a:r>
            <a:r>
              <a:rPr lang="en-US" altLang="zh-CN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CN" b="1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的过程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称为采样过程。经过采样的信号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CN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离散模拟信号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时间上离散而幅值上连续的信号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。从离散模拟信号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CN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到数字信号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kT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的过程称为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量化过程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。即为有限字长的二进制数码来逼近离散模拟信号。微型计算机通常采用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位或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位字长，因此量化过程会带来量化误差。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量化误差的大小取决于量化单位</a:t>
            </a:r>
            <a:r>
              <a:rPr lang="en-US" altLang="zh-CN" sz="2100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9" name="5z2.jpg" descr="id:2147484428;FounderCES">
            <a:extLst>
              <a:ext uri="{FF2B5EF4-FFF2-40B4-BE49-F238E27FC236}">
                <a16:creationId xmlns:a16="http://schemas.microsoft.com/office/drawing/2014/main" id="{4D9EB7BB-A500-4F28-ADB5-0A2C968C7952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7068" y="1541847"/>
            <a:ext cx="6002166" cy="2349301"/>
          </a:xfrm>
          <a:prstGeom prst="rect">
            <a:avLst/>
          </a:prstGeom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id="{EEE00C24-9580-46B8-B489-C420CD1E2221}"/>
              </a:ext>
            </a:extLst>
          </p:cNvPr>
          <p:cNvSpPr txBox="1"/>
          <p:nvPr/>
        </p:nvSpPr>
        <p:spPr>
          <a:xfrm>
            <a:off x="6711058" y="4408413"/>
            <a:ext cx="5734186" cy="113612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          图 </a:t>
            </a:r>
            <a:r>
              <a:rPr lang="en-US" altLang="zh-CN" sz="1500" b="1" dirty="0">
                <a:latin typeface="+mn-ea"/>
              </a:rPr>
              <a:t>5-2 </a:t>
            </a:r>
            <a:r>
              <a:rPr lang="zh-CN" altLang="en-US" sz="1500" b="1" dirty="0">
                <a:latin typeface="+mn-ea"/>
              </a:rPr>
              <a:t>计算机控制系统中的信号变换与传递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latin typeface="+mn-ea"/>
              </a:rPr>
              <a:t>a)</a:t>
            </a:r>
            <a:r>
              <a:rPr lang="zh-CN" altLang="en-US" sz="1500" b="1" dirty="0">
                <a:latin typeface="+mn-ea"/>
              </a:rPr>
              <a:t>模拟信号　</a:t>
            </a:r>
            <a:r>
              <a:rPr lang="en-US" altLang="zh-CN" sz="1500" b="1" dirty="0">
                <a:latin typeface="+mn-ea"/>
              </a:rPr>
              <a:t>b)</a:t>
            </a:r>
            <a:r>
              <a:rPr lang="zh-CN" altLang="en-US" sz="1500" b="1" dirty="0">
                <a:latin typeface="+mn-ea"/>
              </a:rPr>
              <a:t>离散模拟信号　</a:t>
            </a:r>
            <a:r>
              <a:rPr lang="en-US" altLang="zh-CN" sz="1500" b="1" dirty="0">
                <a:latin typeface="+mn-ea"/>
              </a:rPr>
              <a:t>c)</a:t>
            </a:r>
            <a:r>
              <a:rPr lang="zh-CN" altLang="en-US" sz="1500" b="1" dirty="0">
                <a:latin typeface="+mn-ea"/>
              </a:rPr>
              <a:t>数字信号　</a:t>
            </a:r>
            <a:r>
              <a:rPr lang="en-US" altLang="zh-CN" sz="1500" b="1" dirty="0">
                <a:latin typeface="+mn-ea"/>
              </a:rPr>
              <a:t>d)</a:t>
            </a:r>
            <a:r>
              <a:rPr lang="zh-CN" altLang="en-US" sz="1500" b="1" dirty="0">
                <a:latin typeface="+mn-ea"/>
              </a:rPr>
              <a:t>数字信号　</a:t>
            </a:r>
            <a:r>
              <a:rPr lang="en-US" altLang="zh-CN" sz="1500" b="1" dirty="0">
                <a:latin typeface="+mn-ea"/>
              </a:rPr>
              <a:t>e)</a:t>
            </a:r>
            <a:r>
              <a:rPr lang="zh-CN" altLang="en-US" sz="1500" b="1" dirty="0">
                <a:latin typeface="+mn-ea"/>
              </a:rPr>
              <a:t>离散模拟信号　</a:t>
            </a:r>
            <a:r>
              <a:rPr lang="en-US" altLang="zh-CN" sz="1500" b="1" dirty="0">
                <a:latin typeface="+mn-ea"/>
              </a:rPr>
              <a:t>f)</a:t>
            </a:r>
            <a:r>
              <a:rPr lang="zh-CN" altLang="en-US" sz="1500" b="1" dirty="0">
                <a:latin typeface="+mn-ea"/>
              </a:rPr>
              <a:t>模拟信号</a:t>
            </a:r>
          </a:p>
        </p:txBody>
      </p:sp>
    </p:spTree>
    <p:extLst>
      <p:ext uri="{BB962C8B-B14F-4D97-AF65-F5344CB8AC3E}">
        <p14:creationId xmlns:p14="http://schemas.microsoft.com/office/powerpoint/2010/main" val="25765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A7AADEA1-4EF2-4EB9-9E92-41A8857B5D3A}"/>
              </a:ext>
            </a:extLst>
          </p:cNvPr>
          <p:cNvSpPr/>
          <p:nvPr/>
        </p:nvSpPr>
        <p:spPr>
          <a:xfrm>
            <a:off x="4845199" y="3622875"/>
            <a:ext cx="2736304" cy="106338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04839" y="2032149"/>
            <a:ext cx="9632009" cy="203636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zh-CN" altLang="en-US" sz="2100" b="1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被转换的模拟量满足量程为</a:t>
            </a:r>
            <a:r>
              <a:rPr lang="en-US" altLang="zh-CN" sz="2100" b="1" i="1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，转换成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二进制数字量的位数为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，则量化单位</a:t>
            </a:r>
            <a:r>
              <a:rPr lang="en-US" altLang="zh-CN" sz="21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定义为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solidFill>
                <a:srgbClr val="FCEFE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FA5CA7F-4803-4BD7-9FB0-DEC0FFE1B228}"/>
                  </a:ext>
                </a:extLst>
              </p:cNvPr>
              <p:cNvSpPr/>
              <p:nvPr/>
            </p:nvSpPr>
            <p:spPr>
              <a:xfrm>
                <a:off x="3214688" y="3562869"/>
                <a:ext cx="6429375" cy="134960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indent="531719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zh-CN">
                                <a:latin typeface="Cambria Math" panose="02040503050406030204" pitchFamily="18" charset="0"/>
                              </a:rPr>
                              <m:t>而量化误差为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=±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  <a:p>
                <a:pPr indent="531719">
                  <a:lnSpc>
                    <a:spcPct val="150000"/>
                  </a:lnSpc>
                </a:pPr>
                <a:endParaRPr lang="en-US" altLang="zh-CN" sz="2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FA5CA7F-4803-4BD7-9FB0-DEC0FFE1B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688" y="3562869"/>
                <a:ext cx="6429375" cy="134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5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1_自定义设计方案">
  <a:themeElements>
    <a:clrScheme name="自定义 5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BC"/>
      </a:accent1>
      <a:accent2>
        <a:srgbClr val="005081"/>
      </a:accent2>
      <a:accent3>
        <a:srgbClr val="00BDBC"/>
      </a:accent3>
      <a:accent4>
        <a:srgbClr val="005081"/>
      </a:accent4>
      <a:accent5>
        <a:srgbClr val="00BDBC"/>
      </a:accent5>
      <a:accent6>
        <a:srgbClr val="005081"/>
      </a:accent6>
      <a:hlink>
        <a:srgbClr val="00BDBC"/>
      </a:hlink>
      <a:folHlink>
        <a:srgbClr val="0050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4898</Words>
  <Application>Microsoft Office PowerPoint</Application>
  <PresentationFormat>自定义</PresentationFormat>
  <Paragraphs>393</Paragraphs>
  <Slides>50</Slides>
  <Notes>46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Microsoft Yahei</vt:lpstr>
      <vt:lpstr>NEU-BZ-S92</vt:lpstr>
      <vt:lpstr>Yuanti SC</vt:lpstr>
      <vt:lpstr>方正书宋_GBK</vt:lpstr>
      <vt:lpstr>隶书</vt:lpstr>
      <vt:lpstr>宋体</vt:lpstr>
      <vt:lpstr>微软雅黑</vt:lpstr>
      <vt:lpstr>Arial</vt:lpstr>
      <vt:lpstr>Calibri</vt:lpstr>
      <vt:lpstr>Calibri Light</vt:lpstr>
      <vt:lpstr>Cambria Math</vt:lpstr>
      <vt:lpstr>Franklin Gothic Book</vt:lpstr>
      <vt:lpstr>Impact</vt:lpstr>
      <vt:lpstr>Times New Roman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970.pptx</dc:title>
  <dc:creator/>
  <cp:lastModifiedBy/>
  <cp:revision>3</cp:revision>
  <dcterms:created xsi:type="dcterms:W3CDTF">2016-10-17T14:00:00Z</dcterms:created>
  <dcterms:modified xsi:type="dcterms:W3CDTF">2023-02-23T13:16:54Z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